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0" r:id="rId34"/>
    <p:sldId id="287" r:id="rId35"/>
    <p:sldId id="288" r:id="rId36"/>
  </p:sldIdLst>
  <p:sldSz cx="9144000" cy="5143500" type="screen16x9"/>
  <p:notesSz cx="6858000" cy="9144000"/>
  <p:embeddedFontLst>
    <p:embeddedFont>
      <p:font typeface="Average" panose="020B0604020202020204" charset="0"/>
      <p:regular r:id="rId38"/>
    </p:embeddedFont>
    <p:embeddedFont>
      <p:font typeface="Bree Serif" panose="020B0604020202020204" charset="0"/>
      <p:regular r:id="rId39"/>
    </p:embeddedFont>
    <p:embeddedFont>
      <p:font typeface="Oswald" panose="00000500000000000000" pitchFamily="2" charset="0"/>
      <p:regular r:id="rId40"/>
      <p:bold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562DB7-F51B-41B6-8E07-335E50496E04}">
  <a:tblStyle styleId="{F3562DB7-F51B-41B6-8E07-335E50496E0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60"/>
  </p:normalViewPr>
  <p:slideViewPr>
    <p:cSldViewPr snapToGrid="0">
      <p:cViewPr varScale="1">
        <p:scale>
          <a:sx n="90" d="100"/>
          <a:sy n="90" d="100"/>
        </p:scale>
        <p:origin x="79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29902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29791db5c3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29791db5c3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17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9894a4dde4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9894a4dde4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040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9894a4dde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9894a4dd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3497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98ac7c94b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98ac7c94b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459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98ac7c94b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98ac7c94b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2395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298ac7c94bb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298ac7c94bb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032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98ac7c94b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98ac7c94b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8226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98ac7c94b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98ac7c94b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348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011e17b1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011e17b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1265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990fd22208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990fd2220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4127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990fd22208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990fd2220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029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96a49ced2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96a49ced2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2315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9a3dddba8b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9a3dddba8b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87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9a2e70517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9a2e70517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79681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29a2e70517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29a2e70517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346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9a2e705172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9a2e70517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625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9a2e705172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9a2e70517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5430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9a2e70517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9a2e70517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63314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9a3dddba8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9a3dddba8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638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9a2e7051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9a2e7051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1207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9a2e705172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9a2e70517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799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9a2e705172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29a2e705172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4019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96e92e87f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96e92e87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814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9a2e70517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9a2e70517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69539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9a2e70517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9a2e705172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21196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9a2e705172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9a2e70517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531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9a2e70517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9a2e705172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0113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96e92e87f3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96e92e87f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714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96e92e87f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96e92e87f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115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96e92e87f3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96e92e87f3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977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96e92e87f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96e92e87f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527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96e92e87f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96e92e87f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912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96e92e87f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96e92e87f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1031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rgbClr val="741B47"/>
            </a:gs>
            <a:gs pos="20000">
              <a:srgbClr val="70476F"/>
            </a:gs>
            <a:gs pos="100000">
              <a:srgbClr val="000000"/>
            </a:gs>
          </a:gsLst>
          <a:lin ang="10800025" scaled="0"/>
        </a:gradFill>
        <a:effectLst/>
      </p:bgPr>
    </p:bg>
    <p:spTree>
      <p:nvGrpSpPr>
        <p:cNvPr id="1"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4"/>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4"/>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14"/>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60" name="Google Shape;60;p14"/>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1" name="Google Shape;61;p1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 name="Google Shape;64;p1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741B47"/>
            </a:gs>
            <a:gs pos="20000">
              <a:srgbClr val="70476F"/>
            </a:gs>
            <a:gs pos="100000">
              <a:srgbClr val="000000"/>
            </a:gs>
          </a:gsLst>
          <a:lin ang="10800025" scaled="0"/>
        </a:grad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Font typeface="Bree Serif"/>
              <a:buNone/>
              <a:defRPr>
                <a:latin typeface="Bree Serif"/>
                <a:ea typeface="Bree Serif"/>
                <a:cs typeface="Bree Serif"/>
                <a:sym typeface="Bree Serif"/>
              </a:defRPr>
            </a:lvl1pPr>
            <a:lvl2pPr lvl="1" rtl="0">
              <a:spcBef>
                <a:spcPts val="0"/>
              </a:spcBef>
              <a:spcAft>
                <a:spcPts val="0"/>
              </a:spcAft>
              <a:buSzPts val="3000"/>
              <a:buFont typeface="Arial"/>
              <a:buNone/>
              <a:defRPr>
                <a:latin typeface="Arial"/>
                <a:ea typeface="Arial"/>
                <a:cs typeface="Arial"/>
                <a:sym typeface="Arial"/>
              </a:defRPr>
            </a:lvl2pPr>
            <a:lvl3pPr lvl="2" rtl="0">
              <a:spcBef>
                <a:spcPts val="0"/>
              </a:spcBef>
              <a:spcAft>
                <a:spcPts val="0"/>
              </a:spcAft>
              <a:buSzPts val="3000"/>
              <a:buFont typeface="Arial"/>
              <a:buNone/>
              <a:defRPr>
                <a:latin typeface="Arial"/>
                <a:ea typeface="Arial"/>
                <a:cs typeface="Arial"/>
                <a:sym typeface="Arial"/>
              </a:defRPr>
            </a:lvl3pPr>
            <a:lvl4pPr lvl="3" rtl="0">
              <a:spcBef>
                <a:spcPts val="0"/>
              </a:spcBef>
              <a:spcAft>
                <a:spcPts val="0"/>
              </a:spcAft>
              <a:buSzPts val="3000"/>
              <a:buFont typeface="Arial"/>
              <a:buNone/>
              <a:defRPr>
                <a:latin typeface="Arial"/>
                <a:ea typeface="Arial"/>
                <a:cs typeface="Arial"/>
                <a:sym typeface="Arial"/>
              </a:defRPr>
            </a:lvl4pPr>
            <a:lvl5pPr lvl="4" rtl="0">
              <a:spcBef>
                <a:spcPts val="0"/>
              </a:spcBef>
              <a:spcAft>
                <a:spcPts val="0"/>
              </a:spcAft>
              <a:buSzPts val="3000"/>
              <a:buFont typeface="Arial"/>
              <a:buNone/>
              <a:defRPr>
                <a:latin typeface="Arial"/>
                <a:ea typeface="Arial"/>
                <a:cs typeface="Arial"/>
                <a:sym typeface="Arial"/>
              </a:defRPr>
            </a:lvl5pPr>
            <a:lvl6pPr lvl="5" rtl="0">
              <a:spcBef>
                <a:spcPts val="0"/>
              </a:spcBef>
              <a:spcAft>
                <a:spcPts val="0"/>
              </a:spcAft>
              <a:buSzPts val="3000"/>
              <a:buFont typeface="Arial"/>
              <a:buNone/>
              <a:defRPr>
                <a:latin typeface="Arial"/>
                <a:ea typeface="Arial"/>
                <a:cs typeface="Arial"/>
                <a:sym typeface="Arial"/>
              </a:defRPr>
            </a:lvl6pPr>
            <a:lvl7pPr lvl="6" rtl="0">
              <a:spcBef>
                <a:spcPts val="0"/>
              </a:spcBef>
              <a:spcAft>
                <a:spcPts val="0"/>
              </a:spcAft>
              <a:buSzPts val="3000"/>
              <a:buFont typeface="Arial"/>
              <a:buNone/>
              <a:defRPr>
                <a:latin typeface="Arial"/>
                <a:ea typeface="Arial"/>
                <a:cs typeface="Arial"/>
                <a:sym typeface="Arial"/>
              </a:defRPr>
            </a:lvl7pPr>
            <a:lvl8pPr lvl="7" rtl="0">
              <a:spcBef>
                <a:spcPts val="0"/>
              </a:spcBef>
              <a:spcAft>
                <a:spcPts val="0"/>
              </a:spcAft>
              <a:buSzPts val="3000"/>
              <a:buFont typeface="Arial"/>
              <a:buNone/>
              <a:defRPr>
                <a:latin typeface="Arial"/>
                <a:ea typeface="Arial"/>
                <a:cs typeface="Arial"/>
                <a:sym typeface="Arial"/>
              </a:defRPr>
            </a:lvl8pPr>
            <a:lvl9pPr lvl="8" rtl="0">
              <a:spcBef>
                <a:spcPts val="0"/>
              </a:spcBef>
              <a:spcAft>
                <a:spcPts val="0"/>
              </a:spcAft>
              <a:buSzPts val="3000"/>
              <a:buFont typeface="Arial"/>
              <a:buNone/>
              <a:defRPr>
                <a:latin typeface="Arial"/>
                <a:ea typeface="Arial"/>
                <a:cs typeface="Arial"/>
                <a:sym typeface="Arial"/>
              </a:defRPr>
            </a:lvl9pPr>
          </a:lstStyle>
          <a:p>
            <a:endParaRPr/>
          </a:p>
        </p:txBody>
      </p:sp>
      <p:sp>
        <p:nvSpPr>
          <p:cNvPr id="67" name="Google Shape;67;p16"/>
          <p:cNvSpPr txBox="1">
            <a:spLocks noGrp="1"/>
          </p:cNvSpPr>
          <p:nvPr>
            <p:ph type="body" idx="1"/>
          </p:nvPr>
        </p:nvSpPr>
        <p:spPr>
          <a:xfrm>
            <a:off x="311700" y="1152475"/>
            <a:ext cx="41004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chemeClr val="dk1"/>
              </a:buClr>
              <a:buSzPts val="1800"/>
              <a:buFont typeface="Arial"/>
              <a:buChar char="●"/>
              <a:defRPr>
                <a:solidFill>
                  <a:schemeClr val="dk1"/>
                </a:solidFill>
                <a:latin typeface="Arial"/>
                <a:ea typeface="Arial"/>
                <a:cs typeface="Arial"/>
                <a:sym typeface="Arial"/>
              </a:defRPr>
            </a:lvl1pPr>
            <a:lvl2pPr marL="914400" lvl="1"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2pPr>
            <a:lvl3pPr marL="1371600" lvl="2"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3pPr>
            <a:lvl4pPr marL="1828800" lvl="3"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4pPr>
            <a:lvl5pPr marL="2286000" lvl="4"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5pPr>
            <a:lvl6pPr marL="2743200" lvl="5"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6pPr>
            <a:lvl7pPr marL="3200400" lvl="6"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7pPr>
            <a:lvl8pPr marL="3657600" lvl="7"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8pPr>
            <a:lvl9pPr marL="4114800" lvl="8" indent="-317500" rtl="0">
              <a:spcBef>
                <a:spcPts val="0"/>
              </a:spcBef>
              <a:spcAft>
                <a:spcPts val="0"/>
              </a:spcAft>
              <a:buClr>
                <a:schemeClr val="dk1"/>
              </a:buClr>
              <a:buSzPts val="1400"/>
              <a:buFont typeface="Arial"/>
              <a:buChar char="■"/>
              <a:defRPr>
                <a:solidFill>
                  <a:schemeClr val="dk1"/>
                </a:solidFill>
                <a:latin typeface="Arial"/>
                <a:ea typeface="Arial"/>
                <a:cs typeface="Arial"/>
                <a:sym typeface="Arial"/>
              </a:defRPr>
            </a:lvl9pPr>
          </a:lstStyle>
          <a:p>
            <a:endParaRPr/>
          </a:p>
        </p:txBody>
      </p:sp>
      <p:sp>
        <p:nvSpPr>
          <p:cNvPr id="68" name="Google Shape;68;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2" name="Google Shape;7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3" name="Google Shape;73;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 name="Google Shape;76;p1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9" name="Google Shape;79;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0" name="Google Shape;80;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83" name="Google Shape;83;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2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87" name="Google Shape;87;p21"/>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8" name="Google Shape;88;p21"/>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89" name="Google Shape;89;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0"/>
              </a:spcBef>
              <a:spcAft>
                <a:spcPts val="0"/>
              </a:spcAft>
              <a:buClr>
                <a:schemeClr val="lt1"/>
              </a:buClr>
              <a:buSzPts val="1400"/>
              <a:buChar char="○"/>
              <a:defRPr>
                <a:solidFill>
                  <a:schemeClr val="lt1"/>
                </a:solidFill>
              </a:defRPr>
            </a:lvl2pPr>
            <a:lvl3pPr marL="1371600" lvl="2" indent="-317500" rtl="0">
              <a:spcBef>
                <a:spcPts val="0"/>
              </a:spcBef>
              <a:spcAft>
                <a:spcPts val="0"/>
              </a:spcAft>
              <a:buClr>
                <a:schemeClr val="lt1"/>
              </a:buClr>
              <a:buSzPts val="1400"/>
              <a:buChar char="■"/>
              <a:defRPr>
                <a:solidFill>
                  <a:schemeClr val="lt1"/>
                </a:solidFill>
              </a:defRPr>
            </a:lvl3pPr>
            <a:lvl4pPr marL="1828800" lvl="3" indent="-317500" rtl="0">
              <a:spcBef>
                <a:spcPts val="0"/>
              </a:spcBef>
              <a:spcAft>
                <a:spcPts val="0"/>
              </a:spcAft>
              <a:buClr>
                <a:schemeClr val="lt1"/>
              </a:buClr>
              <a:buSzPts val="1400"/>
              <a:buChar char="●"/>
              <a:defRPr>
                <a:solidFill>
                  <a:schemeClr val="lt1"/>
                </a:solidFill>
              </a:defRPr>
            </a:lvl4pPr>
            <a:lvl5pPr marL="2286000" lvl="4" indent="-317500" rtl="0">
              <a:spcBef>
                <a:spcPts val="0"/>
              </a:spcBef>
              <a:spcAft>
                <a:spcPts val="0"/>
              </a:spcAft>
              <a:buClr>
                <a:schemeClr val="lt1"/>
              </a:buClr>
              <a:buSzPts val="1400"/>
              <a:buChar char="○"/>
              <a:defRPr>
                <a:solidFill>
                  <a:schemeClr val="lt1"/>
                </a:solidFill>
              </a:defRPr>
            </a:lvl5pPr>
            <a:lvl6pPr marL="2743200" lvl="5" indent="-317500" rtl="0">
              <a:spcBef>
                <a:spcPts val="0"/>
              </a:spcBef>
              <a:spcAft>
                <a:spcPts val="0"/>
              </a:spcAft>
              <a:buClr>
                <a:schemeClr val="lt1"/>
              </a:buClr>
              <a:buSzPts val="1400"/>
              <a:buChar char="■"/>
              <a:defRPr>
                <a:solidFill>
                  <a:schemeClr val="lt1"/>
                </a:solidFill>
              </a:defRPr>
            </a:lvl6pPr>
            <a:lvl7pPr marL="3200400" lvl="6" indent="-317500" rtl="0">
              <a:spcBef>
                <a:spcPts val="0"/>
              </a:spcBef>
              <a:spcAft>
                <a:spcPts val="0"/>
              </a:spcAft>
              <a:buClr>
                <a:schemeClr val="lt1"/>
              </a:buClr>
              <a:buSzPts val="1400"/>
              <a:buChar char="●"/>
              <a:defRPr>
                <a:solidFill>
                  <a:schemeClr val="lt1"/>
                </a:solidFill>
              </a:defRPr>
            </a:lvl7pPr>
            <a:lvl8pPr marL="3657600" lvl="7" indent="-317500" rtl="0">
              <a:spcBef>
                <a:spcPts val="0"/>
              </a:spcBef>
              <a:spcAft>
                <a:spcPts val="0"/>
              </a:spcAft>
              <a:buClr>
                <a:schemeClr val="lt1"/>
              </a:buClr>
              <a:buSzPts val="1400"/>
              <a:buChar char="○"/>
              <a:defRPr>
                <a:solidFill>
                  <a:schemeClr val="lt1"/>
                </a:solidFill>
              </a:defRPr>
            </a:lvl8pPr>
            <a:lvl9pPr marL="4114800" lvl="8" indent="-317500" rtl="0">
              <a:spcBef>
                <a:spcPts val="0"/>
              </a:spcBef>
              <a:spcAft>
                <a:spcPts val="0"/>
              </a:spcAft>
              <a:buClr>
                <a:schemeClr val="lt1"/>
              </a:buClr>
              <a:buSzPts val="1400"/>
              <a:buChar char="■"/>
              <a:defRPr>
                <a:solidFill>
                  <a:schemeClr val="lt1"/>
                </a:solidFill>
              </a:defRPr>
            </a:lvl9pPr>
          </a:lstStyle>
          <a:p>
            <a:endParaRPr/>
          </a:p>
        </p:txBody>
      </p:sp>
      <p:sp>
        <p:nvSpPr>
          <p:cNvPr id="90" name="Google Shape;90;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93" name="Google Shape;93;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23"/>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6" name="Google Shape;96;p23"/>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7" name="Google Shape;9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rgbClr val="741B47"/>
            </a:gs>
            <a:gs pos="20000">
              <a:srgbClr val="70476F"/>
            </a:gs>
            <a:gs pos="100000">
              <a:srgbClr val="000000"/>
            </a:gs>
          </a:gsLst>
          <a:lin ang="10800025" scaled="0"/>
        </a:gra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Clr>
                <a:srgbClr val="FBFBFB"/>
              </a:buClr>
              <a:buSzPts val="2700"/>
              <a:buFont typeface="Bree Serif"/>
              <a:buNone/>
              <a:defRPr sz="2700">
                <a:solidFill>
                  <a:srgbClr val="FBFBFB"/>
                </a:solidFill>
                <a:latin typeface="Bree Serif"/>
                <a:ea typeface="Bree Serif"/>
                <a:cs typeface="Bree Serif"/>
                <a:sym typeface="Bree Serif"/>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lvl1pPr marL="457200" lvl="0" indent="-323850" algn="just">
              <a:spcBef>
                <a:spcPts val="0"/>
              </a:spcBef>
              <a:spcAft>
                <a:spcPts val="0"/>
              </a:spcAft>
              <a:buClr>
                <a:srgbClr val="FBFBFB"/>
              </a:buClr>
              <a:buSzPts val="1500"/>
              <a:buChar char="●"/>
              <a:defRPr sz="1500">
                <a:solidFill>
                  <a:srgbClr val="FBFBFB"/>
                </a:solidFill>
              </a:defRPr>
            </a:lvl1pPr>
            <a:lvl2pPr marL="914400" lvl="1" indent="-323850" algn="just">
              <a:spcBef>
                <a:spcPts val="0"/>
              </a:spcBef>
              <a:spcAft>
                <a:spcPts val="0"/>
              </a:spcAft>
              <a:buClr>
                <a:srgbClr val="FBFBFB"/>
              </a:buClr>
              <a:buSzPts val="1500"/>
              <a:buChar char="○"/>
              <a:defRPr sz="1500">
                <a:solidFill>
                  <a:srgbClr val="FBFBFB"/>
                </a:solidFill>
              </a:defRPr>
            </a:lvl2pPr>
            <a:lvl3pPr marL="1371600" lvl="2" indent="-323850" algn="just">
              <a:spcBef>
                <a:spcPts val="0"/>
              </a:spcBef>
              <a:spcAft>
                <a:spcPts val="0"/>
              </a:spcAft>
              <a:buClr>
                <a:srgbClr val="FBFBFB"/>
              </a:buClr>
              <a:buSzPts val="1500"/>
              <a:buChar char="■"/>
              <a:defRPr sz="1500">
                <a:solidFill>
                  <a:srgbClr val="FBFBFB"/>
                </a:solidFill>
              </a:defRPr>
            </a:lvl3pPr>
            <a:lvl4pPr marL="1828800" lvl="3" indent="-323850" algn="just">
              <a:spcBef>
                <a:spcPts val="0"/>
              </a:spcBef>
              <a:spcAft>
                <a:spcPts val="0"/>
              </a:spcAft>
              <a:buClr>
                <a:srgbClr val="FBFBFB"/>
              </a:buClr>
              <a:buSzPts val="1500"/>
              <a:buChar char="●"/>
              <a:defRPr sz="1500">
                <a:solidFill>
                  <a:srgbClr val="FBFBFB"/>
                </a:solidFill>
              </a:defRPr>
            </a:lvl4pPr>
            <a:lvl5pPr marL="2286000" lvl="4" indent="-323850" algn="just">
              <a:spcBef>
                <a:spcPts val="0"/>
              </a:spcBef>
              <a:spcAft>
                <a:spcPts val="0"/>
              </a:spcAft>
              <a:buClr>
                <a:srgbClr val="FBFBFB"/>
              </a:buClr>
              <a:buSzPts val="1500"/>
              <a:buChar char="○"/>
              <a:defRPr sz="1500">
                <a:solidFill>
                  <a:srgbClr val="FBFBFB"/>
                </a:solidFill>
              </a:defRPr>
            </a:lvl5pPr>
            <a:lvl6pPr marL="2743200" lvl="5" indent="-323850" algn="just">
              <a:spcBef>
                <a:spcPts val="0"/>
              </a:spcBef>
              <a:spcAft>
                <a:spcPts val="0"/>
              </a:spcAft>
              <a:buClr>
                <a:srgbClr val="FBFBFB"/>
              </a:buClr>
              <a:buSzPts val="1500"/>
              <a:buChar char="■"/>
              <a:defRPr sz="1500">
                <a:solidFill>
                  <a:srgbClr val="FBFBFB"/>
                </a:solidFill>
              </a:defRPr>
            </a:lvl6pPr>
            <a:lvl7pPr marL="3200400" lvl="6" indent="-323850" algn="just">
              <a:spcBef>
                <a:spcPts val="0"/>
              </a:spcBef>
              <a:spcAft>
                <a:spcPts val="0"/>
              </a:spcAft>
              <a:buClr>
                <a:srgbClr val="FBFBFB"/>
              </a:buClr>
              <a:buSzPts val="1500"/>
              <a:buChar char="●"/>
              <a:defRPr sz="1500">
                <a:solidFill>
                  <a:srgbClr val="FBFBFB"/>
                </a:solidFill>
              </a:defRPr>
            </a:lvl7pPr>
            <a:lvl8pPr marL="3657600" lvl="7" indent="-323850" algn="just">
              <a:spcBef>
                <a:spcPts val="0"/>
              </a:spcBef>
              <a:spcAft>
                <a:spcPts val="0"/>
              </a:spcAft>
              <a:buClr>
                <a:srgbClr val="FBFBFB"/>
              </a:buClr>
              <a:buSzPts val="1500"/>
              <a:buChar char="○"/>
              <a:defRPr sz="1500">
                <a:solidFill>
                  <a:srgbClr val="FBFBFB"/>
                </a:solidFill>
              </a:defRPr>
            </a:lvl8pPr>
            <a:lvl9pPr marL="4114800" lvl="8" indent="-323850" algn="just">
              <a:spcBef>
                <a:spcPts val="0"/>
              </a:spcBef>
              <a:spcAft>
                <a:spcPts val="0"/>
              </a:spcAft>
              <a:buClr>
                <a:srgbClr val="FBFBFB"/>
              </a:buClr>
              <a:buSzPts val="1500"/>
              <a:buChar char="■"/>
              <a:defRPr sz="1500">
                <a:solidFill>
                  <a:srgbClr val="FBFBFB"/>
                </a:solidFill>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late">
    <p:bg>
      <p:bgPr>
        <a:gradFill>
          <a:gsLst>
            <a:gs pos="0">
              <a:srgbClr val="1077D2"/>
            </a:gs>
            <a:gs pos="100000">
              <a:srgbClr val="093153"/>
            </a:gs>
          </a:gsLst>
          <a:path path="circle">
            <a:fillToRect l="50000" t="50000" r="50000" b="5000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53" name="Google Shape;53;p13"/>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rmirkorossi/Python-with-Pandas/blob/main/catalogue.csv"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741B47"/>
            </a:gs>
            <a:gs pos="20000">
              <a:srgbClr val="70476F"/>
            </a:gs>
            <a:gs pos="100000">
              <a:srgbClr val="000000"/>
            </a:gs>
          </a:gsLst>
          <a:lin ang="10800025" scaled="0"/>
        </a:gradFill>
        <a:effectLst/>
      </p:bgPr>
    </p:bg>
    <p:spTree>
      <p:nvGrpSpPr>
        <p:cNvPr id="1" name="Shape 103"/>
        <p:cNvGrpSpPr/>
        <p:nvPr/>
      </p:nvGrpSpPr>
      <p:grpSpPr>
        <a:xfrm>
          <a:off x="0" y="0"/>
          <a:ext cx="0" cy="0"/>
          <a:chOff x="0" y="0"/>
          <a:chExt cx="0" cy="0"/>
        </a:xfrm>
      </p:grpSpPr>
      <p:sp>
        <p:nvSpPr>
          <p:cNvPr id="105" name="Google Shape;105;p25"/>
          <p:cNvSpPr txBox="1">
            <a:spLocks noGrp="1"/>
          </p:cNvSpPr>
          <p:nvPr>
            <p:ph type="subTitle" idx="1"/>
          </p:nvPr>
        </p:nvSpPr>
        <p:spPr>
          <a:xfrm>
            <a:off x="1242745" y="3648693"/>
            <a:ext cx="1653522" cy="595492"/>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chemeClr val="dk1"/>
                </a:solidFill>
              </a:rPr>
              <a:t>Mirko Rossi</a:t>
            </a:r>
            <a:endParaRPr b="1" dirty="0">
              <a:solidFill>
                <a:schemeClr val="dk1"/>
              </a:solidFill>
            </a:endParaRPr>
          </a:p>
        </p:txBody>
      </p:sp>
      <p:pic>
        <p:nvPicPr>
          <p:cNvPr id="106" name="Google Shape;106;p25"/>
          <p:cNvPicPr preferRelativeResize="0"/>
          <p:nvPr/>
        </p:nvPicPr>
        <p:blipFill>
          <a:blip r:embed="rId3">
            <a:alphaModFix/>
          </a:blip>
          <a:stretch>
            <a:fillRect/>
          </a:stretch>
        </p:blipFill>
        <p:spPr>
          <a:xfrm>
            <a:off x="1107406" y="4421451"/>
            <a:ext cx="1924200" cy="466800"/>
          </a:xfrm>
          <a:prstGeom prst="roundRect">
            <a:avLst>
              <a:gd name="adj" fmla="val 16667"/>
            </a:avLst>
          </a:prstGeom>
          <a:noFill/>
          <a:ln>
            <a:noFill/>
          </a:ln>
        </p:spPr>
      </p:pic>
      <p:sp>
        <p:nvSpPr>
          <p:cNvPr id="107" name="Google Shape;107;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it"/>
              <a:t>1</a:t>
            </a:fld>
            <a:endParaRPr/>
          </a:p>
        </p:txBody>
      </p:sp>
      <p:sp>
        <p:nvSpPr>
          <p:cNvPr id="113" name="Google Shape;113;p25"/>
          <p:cNvSpPr/>
          <p:nvPr/>
        </p:nvSpPr>
        <p:spPr>
          <a:xfrm rot="-616147">
            <a:off x="805727" y="568833"/>
            <a:ext cx="1979001" cy="580743"/>
          </a:xfrm>
          <a:prstGeom prst="wave">
            <a:avLst>
              <a:gd name="adj1" fmla="val 12500"/>
              <a:gd name="adj2" fmla="val 0"/>
            </a:avLst>
          </a:prstGeom>
          <a:solidFill>
            <a:schemeClr val="lt2"/>
          </a:solidFill>
          <a:ln w="76200" cap="flat" cmpd="sng">
            <a:solidFill>
              <a:srgbClr val="9900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Average"/>
                <a:ea typeface="Average"/>
                <a:cs typeface="Average"/>
                <a:sym typeface="Average"/>
              </a:rPr>
              <a:t>DATA ANALYSIS</a:t>
            </a:r>
            <a:endParaRPr b="1">
              <a:latin typeface="Average"/>
              <a:ea typeface="Average"/>
              <a:cs typeface="Average"/>
              <a:sym typeface="Average"/>
            </a:endParaRPr>
          </a:p>
        </p:txBody>
      </p:sp>
      <p:pic>
        <p:nvPicPr>
          <p:cNvPr id="3" name="Immagine 2" descr="Immagine che contiene elettronica, schermata, computer, monitor&#10;&#10;Descrizione generata automaticamente">
            <a:extLst>
              <a:ext uri="{FF2B5EF4-FFF2-40B4-BE49-F238E27FC236}">
                <a16:creationId xmlns:a16="http://schemas.microsoft.com/office/drawing/2014/main" id="{BC97DD6D-6DD3-6691-8CC8-7637CB64DA8C}"/>
              </a:ext>
            </a:extLst>
          </p:cNvPr>
          <p:cNvPicPr>
            <a:picLocks noChangeAspect="1"/>
          </p:cNvPicPr>
          <p:nvPr/>
        </p:nvPicPr>
        <p:blipFill>
          <a:blip r:embed="rId4"/>
          <a:stretch>
            <a:fillRect/>
          </a:stretch>
        </p:blipFill>
        <p:spPr>
          <a:xfrm>
            <a:off x="4342398" y="0"/>
            <a:ext cx="5143500" cy="5143500"/>
          </a:xfrm>
          <a:prstGeom prst="rect">
            <a:avLst/>
          </a:prstGeom>
          <a:noFill/>
          <a:ln>
            <a:noFill/>
          </a:ln>
        </p:spPr>
        <p:style>
          <a:lnRef idx="0">
            <a:scrgbClr r="0" g="0" b="0"/>
          </a:lnRef>
          <a:fillRef idx="0">
            <a:scrgbClr r="0" g="0" b="0"/>
          </a:fillRef>
          <a:effectRef idx="0">
            <a:scrgbClr r="0" g="0" b="0"/>
          </a:effectRef>
          <a:fontRef idx="minor">
            <a:schemeClr val="accent4"/>
          </a:fontRef>
        </p:style>
      </p:pic>
      <p:sp>
        <p:nvSpPr>
          <p:cNvPr id="104" name="Google Shape;104;p25"/>
          <p:cNvSpPr txBox="1">
            <a:spLocks noGrp="1"/>
          </p:cNvSpPr>
          <p:nvPr>
            <p:ph type="ctrTitle"/>
          </p:nvPr>
        </p:nvSpPr>
        <p:spPr>
          <a:xfrm>
            <a:off x="503014" y="1520225"/>
            <a:ext cx="3132984" cy="1744265"/>
          </a:xfrm>
          <a:prstGeom prst="rect">
            <a:avLst/>
          </a:prstGeom>
          <a:effectLst>
            <a:outerShdw blurRad="57150" dist="76200" dir="5400000" algn="bl" rotWithShape="0">
              <a:srgbClr val="000000">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latin typeface="Bree Serif"/>
                <a:ea typeface="Bree Serif"/>
                <a:cs typeface="Bree Serif"/>
                <a:sym typeface="Bree Serif"/>
              </a:rPr>
              <a:t>Python Project </a:t>
            </a:r>
            <a:br>
              <a:rPr lang="en" sz="2800" dirty="0">
                <a:latin typeface="Bree Serif"/>
                <a:ea typeface="Bree Serif"/>
                <a:cs typeface="Bree Serif"/>
                <a:sym typeface="Bree Serif"/>
              </a:rPr>
            </a:br>
            <a:r>
              <a:rPr lang="en" sz="2800" dirty="0">
                <a:latin typeface="Bree Serif"/>
                <a:ea typeface="Bree Serif"/>
                <a:cs typeface="Bree Serif"/>
                <a:sym typeface="Bree Serif"/>
              </a:rPr>
              <a:t>with Pandas v.2</a:t>
            </a:r>
            <a:br>
              <a:rPr lang="en" sz="2800" dirty="0">
                <a:latin typeface="Bree Serif"/>
                <a:ea typeface="Bree Serif"/>
                <a:cs typeface="Bree Serif"/>
                <a:sym typeface="Bree Serif"/>
              </a:rPr>
            </a:br>
            <a:r>
              <a:rPr lang="en" sz="2800" dirty="0">
                <a:latin typeface="Bree Serif"/>
                <a:ea typeface="Bree Serif"/>
                <a:cs typeface="Bree Serif"/>
                <a:sym typeface="Bree Serif"/>
              </a:rPr>
              <a:t> </a:t>
            </a:r>
            <a:br>
              <a:rPr lang="en" sz="2800" dirty="0">
                <a:latin typeface="Bree Serif"/>
                <a:ea typeface="Bree Serif"/>
                <a:cs typeface="Bree Serif"/>
                <a:sym typeface="Bree Serif"/>
              </a:rPr>
            </a:br>
            <a:r>
              <a:rPr lang="en" sz="2800" dirty="0">
                <a:latin typeface="Bree Serif"/>
                <a:ea typeface="Bree Serif"/>
                <a:cs typeface="Bree Serif"/>
                <a:sym typeface="Bree Serif"/>
              </a:rPr>
              <a:t>Food</a:t>
            </a:r>
            <a:endParaRPr sz="2800" dirty="0">
              <a:latin typeface="Bree Serif"/>
              <a:ea typeface="Bree Serif"/>
              <a:cs typeface="Bree Serif"/>
              <a:sym typeface="Bree Serif"/>
            </a:endParaRPr>
          </a:p>
        </p:txBody>
      </p:sp>
      <p:sp>
        <p:nvSpPr>
          <p:cNvPr id="2" name="Ovale 1">
            <a:extLst>
              <a:ext uri="{FF2B5EF4-FFF2-40B4-BE49-F238E27FC236}">
                <a16:creationId xmlns:a16="http://schemas.microsoft.com/office/drawing/2014/main" id="{5E9949E3-025C-3BD4-DE6E-2ED95363A169}"/>
              </a:ext>
            </a:extLst>
          </p:cNvPr>
          <p:cNvSpPr/>
          <p:nvPr/>
        </p:nvSpPr>
        <p:spPr>
          <a:xfrm>
            <a:off x="1860694" y="3359888"/>
            <a:ext cx="108000" cy="108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Ovale 3">
            <a:extLst>
              <a:ext uri="{FF2B5EF4-FFF2-40B4-BE49-F238E27FC236}">
                <a16:creationId xmlns:a16="http://schemas.microsoft.com/office/drawing/2014/main" id="{35AD55FE-1110-97E4-AE10-E7FBD1A20799}"/>
              </a:ext>
            </a:extLst>
          </p:cNvPr>
          <p:cNvSpPr/>
          <p:nvPr/>
        </p:nvSpPr>
        <p:spPr>
          <a:xfrm>
            <a:off x="2023727" y="3363428"/>
            <a:ext cx="108000" cy="108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Ovale 4">
            <a:extLst>
              <a:ext uri="{FF2B5EF4-FFF2-40B4-BE49-F238E27FC236}">
                <a16:creationId xmlns:a16="http://schemas.microsoft.com/office/drawing/2014/main" id="{4F2821D8-A4E1-8D36-E505-73DD0898A53D}"/>
              </a:ext>
            </a:extLst>
          </p:cNvPr>
          <p:cNvSpPr/>
          <p:nvPr/>
        </p:nvSpPr>
        <p:spPr>
          <a:xfrm>
            <a:off x="2176127" y="3356337"/>
            <a:ext cx="108000" cy="10800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Retrieving missing values of </a:t>
            </a:r>
            <a:r>
              <a:rPr lang="en" i="1" dirty="0"/>
              <a:t>designation </a:t>
            </a:r>
            <a:endParaRPr i="1" dirty="0"/>
          </a:p>
        </p:txBody>
      </p:sp>
      <p:sp>
        <p:nvSpPr>
          <p:cNvPr id="187" name="Google Shape;187;p34"/>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Ale retrieve missing values of </a:t>
            </a:r>
            <a:r>
              <a:rPr lang="en" i="1" dirty="0"/>
              <a:t>designation </a:t>
            </a:r>
            <a:r>
              <a:rPr lang="en" dirty="0"/>
              <a:t>from </a:t>
            </a:r>
            <a:r>
              <a:rPr lang="en" i="1" dirty="0"/>
              <a:t>title </a:t>
            </a:r>
            <a:r>
              <a:rPr lang="en" dirty="0"/>
              <a:t>can be done using regular expressions.</a:t>
            </a:r>
            <a:endParaRPr dirty="0"/>
          </a:p>
          <a:p>
            <a:pPr marL="0" lvl="0" indent="0" algn="just" rtl="0">
              <a:spcBef>
                <a:spcPts val="1200"/>
              </a:spcBef>
              <a:spcAft>
                <a:spcPts val="1200"/>
              </a:spcAft>
              <a:buNone/>
            </a:pPr>
            <a:r>
              <a:rPr lang="en" dirty="0"/>
              <a:t>If the </a:t>
            </a:r>
            <a:r>
              <a:rPr lang="en" i="1" dirty="0"/>
              <a:t>title </a:t>
            </a:r>
            <a:r>
              <a:rPr lang="en" dirty="0"/>
              <a:t>field does not follow the structure " </a:t>
            </a:r>
            <a:r>
              <a:rPr lang="en" i="1" dirty="0"/>
              <a:t>winery + year + designation + region 1 or province,“ a </a:t>
            </a:r>
            <a:r>
              <a:rPr lang="en" dirty="0"/>
              <a:t>match with the commercial name to the variety (e.g., Nebbiolo, Pinot Gris, Chardonnay) can be attempted, without compromising the integrity of the information dramatically.</a:t>
            </a:r>
            <a:endParaRPr dirty="0"/>
          </a:p>
        </p:txBody>
      </p:sp>
      <p:pic>
        <p:nvPicPr>
          <p:cNvPr id="188" name="Google Shape;188;p34"/>
          <p:cNvPicPr preferRelativeResize="0"/>
          <p:nvPr/>
        </p:nvPicPr>
        <p:blipFill>
          <a:blip r:embed="rId3">
            <a:alphaModFix/>
          </a:blip>
          <a:stretch>
            <a:fillRect/>
          </a:stretch>
        </p:blipFill>
        <p:spPr>
          <a:xfrm>
            <a:off x="4338646" y="1331425"/>
            <a:ext cx="4720901" cy="1807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Deleting and reordering fields</a:t>
            </a:r>
            <a:endParaRPr dirty="0"/>
          </a:p>
        </p:txBody>
      </p:sp>
      <p:sp>
        <p:nvSpPr>
          <p:cNvPr id="194" name="Google Shape;194;p35"/>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t>I will delete the non-essential fields and reorder them for easier reading.</a:t>
            </a:r>
            <a:endParaRPr dirty="0"/>
          </a:p>
        </p:txBody>
      </p:sp>
      <p:pic>
        <p:nvPicPr>
          <p:cNvPr id="195" name="Google Shape;195;p35"/>
          <p:cNvPicPr preferRelativeResize="0"/>
          <p:nvPr/>
        </p:nvPicPr>
        <p:blipFill>
          <a:blip r:embed="rId3">
            <a:alphaModFix/>
          </a:blip>
          <a:stretch>
            <a:fillRect/>
          </a:stretch>
        </p:blipFill>
        <p:spPr>
          <a:xfrm>
            <a:off x="4307238" y="1286163"/>
            <a:ext cx="4410075" cy="847725"/>
          </a:xfrm>
          <a:prstGeom prst="rect">
            <a:avLst/>
          </a:prstGeom>
          <a:noFill/>
          <a:ln>
            <a:noFill/>
          </a:ln>
        </p:spPr>
      </p:pic>
      <p:pic>
        <p:nvPicPr>
          <p:cNvPr id="196" name="Google Shape;196;p35"/>
          <p:cNvPicPr preferRelativeResize="0"/>
          <p:nvPr/>
        </p:nvPicPr>
        <p:blipFill>
          <a:blip r:embed="rId4">
            <a:alphaModFix/>
          </a:blip>
          <a:stretch>
            <a:fillRect/>
          </a:stretch>
        </p:blipFill>
        <p:spPr>
          <a:xfrm>
            <a:off x="4307250" y="2402350"/>
            <a:ext cx="4377824" cy="9557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after cleaning</a:t>
            </a:r>
            <a:endParaRPr/>
          </a:p>
        </p:txBody>
      </p:sp>
      <p:pic>
        <p:nvPicPr>
          <p:cNvPr id="202" name="Google Shape;202;p36"/>
          <p:cNvPicPr preferRelativeResize="0"/>
          <p:nvPr/>
        </p:nvPicPr>
        <p:blipFill>
          <a:blip r:embed="rId3">
            <a:alphaModFix/>
          </a:blip>
          <a:stretch>
            <a:fillRect/>
          </a:stretch>
        </p:blipFill>
        <p:spPr>
          <a:xfrm>
            <a:off x="381000" y="1438275"/>
            <a:ext cx="8382000" cy="226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0740"/>
              <a:buFont typeface="Arial"/>
              <a:buNone/>
            </a:pPr>
            <a:r>
              <a:rPr lang="en" dirty="0"/>
              <a:t>Dataset after cleaning</a:t>
            </a:r>
            <a:endParaRPr dirty="0"/>
          </a:p>
        </p:txBody>
      </p:sp>
      <p:sp>
        <p:nvSpPr>
          <p:cNvPr id="208" name="Google Shape;208;p37"/>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sz="1800" dirty="0"/>
              <a:t>Checking the </a:t>
            </a:r>
            <a:r>
              <a:rPr lang="en-US" sz="1800" i="1" dirty="0"/>
              <a:t>null</a:t>
            </a:r>
            <a:r>
              <a:rPr lang="en-US" sz="1800" dirty="0"/>
              <a:t> fields after the cleaning operations reveals an empty record in the </a:t>
            </a:r>
            <a:r>
              <a:rPr lang="en-US" sz="1800" i="1" dirty="0"/>
              <a:t>designation</a:t>
            </a:r>
            <a:r>
              <a:rPr lang="en-US" sz="1800" dirty="0"/>
              <a:t> likely linked to the empty record in </a:t>
            </a:r>
            <a:r>
              <a:rPr lang="en-US" sz="1800" i="1" dirty="0"/>
              <a:t>variety</a:t>
            </a:r>
            <a:r>
              <a:rPr lang="en-US" sz="1800" dirty="0"/>
              <a:t>.</a:t>
            </a:r>
            <a:endParaRPr sz="1800" dirty="0"/>
          </a:p>
        </p:txBody>
      </p:sp>
      <p:pic>
        <p:nvPicPr>
          <p:cNvPr id="209" name="Google Shape;209;p37"/>
          <p:cNvPicPr preferRelativeResize="0"/>
          <p:nvPr/>
        </p:nvPicPr>
        <p:blipFill>
          <a:blip r:embed="rId3">
            <a:alphaModFix/>
          </a:blip>
          <a:stretch>
            <a:fillRect/>
          </a:stretch>
        </p:blipFill>
        <p:spPr>
          <a:xfrm>
            <a:off x="5146250" y="1457725"/>
            <a:ext cx="3400250" cy="210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Record with empty </a:t>
            </a:r>
            <a:r>
              <a:rPr lang="en" i="1" dirty="0"/>
              <a:t>variety</a:t>
            </a:r>
            <a:endParaRPr dirty="0"/>
          </a:p>
        </p:txBody>
      </p:sp>
      <p:pic>
        <p:nvPicPr>
          <p:cNvPr id="215" name="Google Shape;215;p38"/>
          <p:cNvPicPr preferRelativeResize="0"/>
          <p:nvPr/>
        </p:nvPicPr>
        <p:blipFill>
          <a:blip r:embed="rId3">
            <a:alphaModFix/>
          </a:blip>
          <a:stretch>
            <a:fillRect/>
          </a:stretch>
        </p:blipFill>
        <p:spPr>
          <a:xfrm>
            <a:off x="1281100" y="1971675"/>
            <a:ext cx="6581775" cy="1200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Deleting records with </a:t>
            </a:r>
            <a:r>
              <a:rPr lang="en" i="1" dirty="0"/>
              <a:t>price  </a:t>
            </a:r>
            <a:r>
              <a:rPr lang="en" dirty="0"/>
              <a:t>and </a:t>
            </a:r>
            <a:r>
              <a:rPr lang="en" i="1" dirty="0"/>
              <a:t>designation </a:t>
            </a:r>
            <a:r>
              <a:rPr lang="en" dirty="0"/>
              <a:t>nulls</a:t>
            </a:r>
            <a:endParaRPr dirty="0"/>
          </a:p>
        </p:txBody>
      </p:sp>
      <p:sp>
        <p:nvSpPr>
          <p:cNvPr id="221" name="Google Shape;221;p39"/>
          <p:cNvSpPr txBox="1">
            <a:spLocks noGrp="1"/>
          </p:cNvSpPr>
          <p:nvPr>
            <p:ph type="body" idx="1"/>
          </p:nvPr>
        </p:nvSpPr>
        <p:spPr>
          <a:xfrm>
            <a:off x="311700" y="1152474"/>
            <a:ext cx="3934200" cy="3791665"/>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700" dirty="0"/>
              <a:t>As expected the only record with no </a:t>
            </a:r>
            <a:r>
              <a:rPr lang="en" sz="1700" i="1" dirty="0"/>
              <a:t>designation </a:t>
            </a:r>
            <a:r>
              <a:rPr lang="en" sz="1700" dirty="0"/>
              <a:t>value left is one that doesn't even have values in </a:t>
            </a:r>
            <a:r>
              <a:rPr lang="en" sz="1700" i="1" dirty="0"/>
              <a:t>variety </a:t>
            </a:r>
            <a:r>
              <a:rPr lang="en" sz="1700" dirty="0"/>
              <a:t>, making it impossible to characterize.</a:t>
            </a:r>
            <a:endParaRPr sz="1700" dirty="0"/>
          </a:p>
          <a:p>
            <a:pPr marL="0" lvl="0" indent="0" algn="just" rtl="0">
              <a:spcBef>
                <a:spcPts val="1200"/>
              </a:spcBef>
              <a:spcAft>
                <a:spcPts val="1200"/>
              </a:spcAft>
              <a:buNone/>
            </a:pPr>
            <a:r>
              <a:rPr lang="en" sz="1700" dirty="0"/>
              <a:t>Finally, I eliminated all the lines that have empty fields in </a:t>
            </a:r>
            <a:r>
              <a:rPr lang="en" sz="1700" i="1" dirty="0"/>
              <a:t>price </a:t>
            </a:r>
            <a:r>
              <a:rPr lang="en" sz="1700" dirty="0"/>
              <a:t>and </a:t>
            </a:r>
            <a:r>
              <a:rPr lang="en" sz="1700" i="1" dirty="0"/>
              <a:t>designation, </a:t>
            </a:r>
            <a:r>
              <a:rPr lang="en" sz="1700" dirty="0"/>
              <a:t>which are two fundamental fields for preparing the catalogue.</a:t>
            </a:r>
            <a:endParaRPr sz="1700" dirty="0"/>
          </a:p>
        </p:txBody>
      </p:sp>
      <p:pic>
        <p:nvPicPr>
          <p:cNvPr id="222" name="Google Shape;222;p39"/>
          <p:cNvPicPr preferRelativeResize="0"/>
          <p:nvPr/>
        </p:nvPicPr>
        <p:blipFill>
          <a:blip r:embed="rId3">
            <a:alphaModFix/>
          </a:blip>
          <a:stretch>
            <a:fillRect/>
          </a:stretch>
        </p:blipFill>
        <p:spPr>
          <a:xfrm>
            <a:off x="4376021" y="1679750"/>
            <a:ext cx="4253475" cy="775600"/>
          </a:xfrm>
          <a:prstGeom prst="rect">
            <a:avLst/>
          </a:prstGeom>
          <a:noFill/>
          <a:ln>
            <a:noFill/>
          </a:ln>
        </p:spPr>
      </p:pic>
      <p:pic>
        <p:nvPicPr>
          <p:cNvPr id="223" name="Google Shape;223;p39"/>
          <p:cNvPicPr preferRelativeResize="0"/>
          <p:nvPr/>
        </p:nvPicPr>
        <p:blipFill>
          <a:blip r:embed="rId4">
            <a:alphaModFix/>
          </a:blip>
          <a:stretch>
            <a:fillRect/>
          </a:stretch>
        </p:blipFill>
        <p:spPr>
          <a:xfrm>
            <a:off x="4376025" y="3117375"/>
            <a:ext cx="4586800" cy="347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 after cleaning is complete</a:t>
            </a:r>
            <a:endParaRPr/>
          </a:p>
        </p:txBody>
      </p:sp>
      <p:sp>
        <p:nvSpPr>
          <p:cNvPr id="229" name="Google Shape;229;p40"/>
          <p:cNvSpPr txBox="1">
            <a:spLocks noGrp="1"/>
          </p:cNvSpPr>
          <p:nvPr>
            <p:ph type="body" idx="1"/>
          </p:nvPr>
        </p:nvSpPr>
        <p:spPr>
          <a:xfrm>
            <a:off x="311699" y="1152475"/>
            <a:ext cx="4889953"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800" dirty="0"/>
              <a:t>At the end of the Data Cleaning phase, there are no empty values in the fundamental fields.</a:t>
            </a:r>
            <a:endParaRPr sz="1800" dirty="0"/>
          </a:p>
          <a:p>
            <a:pPr marL="0" lvl="0" indent="0" algn="just" rtl="0">
              <a:spcBef>
                <a:spcPts val="1200"/>
              </a:spcBef>
              <a:spcAft>
                <a:spcPts val="1200"/>
              </a:spcAft>
              <a:buNone/>
            </a:pPr>
            <a:r>
              <a:rPr lang="en" sz="1800" dirty="0"/>
              <a:t>The </a:t>
            </a:r>
            <a:r>
              <a:rPr lang="en" sz="1800" i="1" dirty="0"/>
              <a:t>country </a:t>
            </a:r>
            <a:r>
              <a:rPr lang="en" sz="1800" dirty="0"/>
              <a:t>field is an important field but eliminating these 59 wines whose price and known commercial name, would result in an unnecessary loss of wines from the catalogue.</a:t>
            </a:r>
            <a:endParaRPr sz="1800" dirty="0"/>
          </a:p>
        </p:txBody>
      </p:sp>
      <p:pic>
        <p:nvPicPr>
          <p:cNvPr id="230" name="Google Shape;230;p40"/>
          <p:cNvPicPr preferRelativeResize="0"/>
          <p:nvPr/>
        </p:nvPicPr>
        <p:blipFill>
          <a:blip r:embed="rId3">
            <a:alphaModFix/>
          </a:blip>
          <a:stretch>
            <a:fillRect/>
          </a:stretch>
        </p:blipFill>
        <p:spPr>
          <a:xfrm>
            <a:off x="5706175" y="1090613"/>
            <a:ext cx="2590800" cy="1590675"/>
          </a:xfrm>
          <a:prstGeom prst="rect">
            <a:avLst/>
          </a:prstGeom>
          <a:noFill/>
          <a:ln>
            <a:noFill/>
          </a:ln>
        </p:spPr>
      </p:pic>
      <p:pic>
        <p:nvPicPr>
          <p:cNvPr id="231" name="Google Shape;231;p40"/>
          <p:cNvPicPr preferRelativeResize="0"/>
          <p:nvPr/>
        </p:nvPicPr>
        <p:blipFill>
          <a:blip r:embed="rId4">
            <a:alphaModFix/>
          </a:blip>
          <a:stretch>
            <a:fillRect/>
          </a:stretch>
        </p:blipFill>
        <p:spPr>
          <a:xfrm>
            <a:off x="5622486" y="2805625"/>
            <a:ext cx="2758175" cy="2038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Description of the dataset</a:t>
            </a:r>
            <a:endParaRPr/>
          </a:p>
        </p:txBody>
      </p:sp>
      <p:graphicFrame>
        <p:nvGraphicFramePr>
          <p:cNvPr id="237" name="Google Shape;237;p41"/>
          <p:cNvGraphicFramePr/>
          <p:nvPr/>
        </p:nvGraphicFramePr>
        <p:xfrm>
          <a:off x="952500" y="1238250"/>
          <a:ext cx="7239000" cy="3565890"/>
        </p:xfrm>
        <a:graphic>
          <a:graphicData uri="http://schemas.openxmlformats.org/drawingml/2006/table">
            <a:tbl>
              <a:tblPr>
                <a:noFill/>
                <a:tableStyleId>{F3562DB7-F51B-41B6-8E07-335E50496E04}</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dirty="0">
                          <a:solidFill>
                            <a:schemeClr val="lt1"/>
                          </a:solidFill>
                        </a:rPr>
                        <a:t>FIELD</a:t>
                      </a:r>
                      <a:endParaRPr b="1" dirty="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tc>
                  <a:txBody>
                    <a:bodyPr/>
                    <a:lstStyle/>
                    <a:p>
                      <a:pPr marL="0" lvl="0" indent="0" algn="l" rtl="0">
                        <a:spcBef>
                          <a:spcPts val="0"/>
                        </a:spcBef>
                        <a:spcAft>
                          <a:spcPts val="0"/>
                        </a:spcAft>
                        <a:buNone/>
                      </a:pPr>
                      <a:r>
                        <a:rPr lang="en" b="1">
                          <a:solidFill>
                            <a:schemeClr val="lt1"/>
                          </a:solidFill>
                        </a:rPr>
                        <a:t>DESCRIPTION</a:t>
                      </a:r>
                      <a:endParaRPr b="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i="1">
                          <a:solidFill>
                            <a:schemeClr val="lt1"/>
                          </a:solidFill>
                        </a:rPr>
                        <a:t>Country</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Winery Nation</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i="1" dirty="0">
                          <a:solidFill>
                            <a:schemeClr val="lt1"/>
                          </a:solidFill>
                        </a:rPr>
                        <a:t>Description</a:t>
                      </a:r>
                      <a:endParaRPr i="1" dirty="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Description of the wine</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i="1">
                          <a:solidFill>
                            <a:schemeClr val="lt1"/>
                          </a:solidFill>
                        </a:rPr>
                        <a:t>Designation</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Commercial name of the wine</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i="1">
                          <a:solidFill>
                            <a:schemeClr val="lt1"/>
                          </a:solidFill>
                        </a:rPr>
                        <a:t>Points</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lt1"/>
                          </a:solidFill>
                        </a:rPr>
                        <a:t>Wine score between 80 and 100</a:t>
                      </a:r>
                      <a:endParaRPr dirty="0">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i="1">
                          <a:solidFill>
                            <a:schemeClr val="lt1"/>
                          </a:solidFill>
                        </a:rPr>
                        <a:t>Price</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Price of wine</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i="1">
                          <a:solidFill>
                            <a:schemeClr val="lt1"/>
                          </a:solidFill>
                        </a:rPr>
                        <a:t>Variety</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Variety of wine</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 i="1">
                          <a:solidFill>
                            <a:schemeClr val="lt1"/>
                          </a:solidFill>
                        </a:rPr>
                        <a:t>Winery</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Name of the winery</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 i="1">
                          <a:solidFill>
                            <a:schemeClr val="lt1"/>
                          </a:solidFill>
                        </a:rPr>
                        <a:t>Year</a:t>
                      </a:r>
                      <a:endParaRPr i="1">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lt1"/>
                          </a:solidFill>
                        </a:rPr>
                        <a:t>Year of foundation of the winery</a:t>
                      </a:r>
                      <a:endParaRPr>
                        <a:solidFill>
                          <a:schemeClr val="lt1"/>
                        </a:solidFill>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741B47"/>
            </a:gs>
            <a:gs pos="20000">
              <a:srgbClr val="70476F"/>
            </a:gs>
            <a:gs pos="100000">
              <a:srgbClr val="000000"/>
            </a:gs>
          </a:gsLst>
          <a:lin ang="10800025" scaled="0"/>
        </a:gradFill>
        <a:effectLst/>
      </p:bgPr>
    </p:bg>
    <p:spTree>
      <p:nvGrpSpPr>
        <p:cNvPr id="1" name="Shape 241"/>
        <p:cNvGrpSpPr/>
        <p:nvPr/>
      </p:nvGrpSpPr>
      <p:grpSpPr>
        <a:xfrm>
          <a:off x="0" y="0"/>
          <a:ext cx="0" cy="0"/>
          <a:chOff x="0" y="0"/>
          <a:chExt cx="0" cy="0"/>
        </a:xfrm>
      </p:grpSpPr>
      <p:sp>
        <p:nvSpPr>
          <p:cNvPr id="242" name="Google Shape;242;p4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BFBFB"/>
                </a:solidFill>
                <a:latin typeface="Oswald"/>
                <a:ea typeface="Oswald"/>
                <a:cs typeface="Oswald"/>
                <a:sym typeface="Oswald"/>
              </a:rPr>
              <a:t>Data Analysis and Visualisation</a:t>
            </a:r>
            <a:endParaRPr dirty="0">
              <a:solidFill>
                <a:srgbClr val="FBFBFB"/>
              </a:solidFill>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Analysis to be carried out</a:t>
            </a:r>
            <a:endParaRPr dirty="0"/>
          </a:p>
        </p:txBody>
      </p:sp>
      <p:sp>
        <p:nvSpPr>
          <p:cNvPr id="248" name="Google Shape;248;p43"/>
          <p:cNvSpPr txBox="1">
            <a:spLocks noGrp="1"/>
          </p:cNvSpPr>
          <p:nvPr>
            <p:ph type="body" idx="1"/>
          </p:nvPr>
        </p:nvSpPr>
        <p:spPr>
          <a:xfrm>
            <a:off x="311700" y="1152475"/>
            <a:ext cx="6757200" cy="3416400"/>
          </a:xfrm>
          <a:prstGeom prst="rect">
            <a:avLst/>
          </a:prstGeom>
        </p:spPr>
        <p:txBody>
          <a:bodyPr spcFirstLastPara="1" wrap="square" lIns="91425" tIns="91425" rIns="91425" bIns="91425" anchor="t" anchorCtr="0">
            <a:normAutofit fontScale="85000" lnSpcReduction="10000"/>
          </a:bodyPr>
          <a:lstStyle/>
          <a:p>
            <a:pPr marL="0" lvl="0" indent="0" algn="just" rtl="0">
              <a:spcBef>
                <a:spcPts val="0"/>
              </a:spcBef>
              <a:spcAft>
                <a:spcPts val="0"/>
              </a:spcAft>
              <a:buNone/>
            </a:pPr>
            <a:r>
              <a:rPr lang="en" sz="1800" dirty="0"/>
              <a:t>Through graphs and tables I will try to carry out the following analyses.</a:t>
            </a:r>
            <a:endParaRPr sz="1800" dirty="0"/>
          </a:p>
          <a:p>
            <a:pPr marL="465773" lvl="0" indent="-342900" algn="just" rtl="0">
              <a:spcBef>
                <a:spcPts val="1200"/>
              </a:spcBef>
              <a:spcAft>
                <a:spcPts val="0"/>
              </a:spcAft>
              <a:buSzPct val="100000"/>
              <a:buFont typeface="+mj-lt"/>
              <a:buAutoNum type="arabicPeriod"/>
            </a:pPr>
            <a:r>
              <a:rPr lang="en" sz="1800" dirty="0"/>
              <a:t>Distribution of scores</a:t>
            </a:r>
            <a:endParaRPr sz="1800" dirty="0"/>
          </a:p>
          <a:p>
            <a:pPr marL="465773" lvl="0" indent="-342900" algn="just" rtl="0">
              <a:spcBef>
                <a:spcPts val="0"/>
              </a:spcBef>
              <a:spcAft>
                <a:spcPts val="0"/>
              </a:spcAft>
              <a:buSzPct val="100000"/>
              <a:buFont typeface="+mj-lt"/>
              <a:buAutoNum type="arabicPeriod"/>
            </a:pPr>
            <a:r>
              <a:rPr lang="en" sz="1800" dirty="0"/>
              <a:t>Price distribution</a:t>
            </a:r>
            <a:endParaRPr sz="1800" dirty="0"/>
          </a:p>
          <a:p>
            <a:pPr marL="465773" lvl="0" indent="-342900" algn="just" rtl="0">
              <a:spcBef>
                <a:spcPts val="0"/>
              </a:spcBef>
              <a:spcAft>
                <a:spcPts val="0"/>
              </a:spcAft>
              <a:buSzPct val="100000"/>
              <a:buFont typeface="+mj-lt"/>
              <a:buAutoNum type="arabicPeriod"/>
            </a:pPr>
            <a:r>
              <a:rPr lang="en" sz="1800" dirty="0"/>
              <a:t>Ranking of wines by country</a:t>
            </a:r>
            <a:endParaRPr sz="1800" dirty="0"/>
          </a:p>
          <a:p>
            <a:pPr marL="465773" lvl="0" indent="-342900" algn="just" rtl="0">
              <a:spcBef>
                <a:spcPts val="0"/>
              </a:spcBef>
              <a:spcAft>
                <a:spcPts val="0"/>
              </a:spcAft>
              <a:buSzPct val="100000"/>
              <a:buFont typeface="+mj-lt"/>
              <a:buAutoNum type="arabicPeriod"/>
            </a:pPr>
            <a:r>
              <a:rPr lang="en" sz="1800" dirty="0"/>
              <a:t>Ranking of wine varieties by country</a:t>
            </a:r>
            <a:endParaRPr sz="1800" dirty="0"/>
          </a:p>
          <a:p>
            <a:pPr marL="465773" lvl="0" indent="-342900" algn="just" rtl="0">
              <a:spcBef>
                <a:spcPts val="0"/>
              </a:spcBef>
              <a:spcAft>
                <a:spcPts val="0"/>
              </a:spcAft>
              <a:buSzPct val="100000"/>
              <a:buFont typeface="+mj-lt"/>
              <a:buAutoNum type="arabicPeriod"/>
            </a:pPr>
            <a:r>
              <a:rPr lang="en" sz="1800" dirty="0"/>
              <a:t>Ranking of wines based on average score</a:t>
            </a:r>
          </a:p>
          <a:p>
            <a:pPr marL="465773" indent="-342900">
              <a:buSzPct val="100000"/>
              <a:buFont typeface="+mj-lt"/>
              <a:buAutoNum type="arabicPeriod"/>
            </a:pPr>
            <a:r>
              <a:rPr lang="en-US" sz="1800" dirty="0"/>
              <a:t>Ranking of wines based on average price</a:t>
            </a:r>
          </a:p>
          <a:p>
            <a:pPr marL="465773" lvl="0" indent="-342900" algn="just" rtl="0">
              <a:spcBef>
                <a:spcPts val="0"/>
              </a:spcBef>
              <a:spcAft>
                <a:spcPts val="0"/>
              </a:spcAft>
              <a:buSzPct val="100000"/>
              <a:buFont typeface="+mj-lt"/>
              <a:buAutoNum type="arabicPeriod"/>
            </a:pPr>
            <a:r>
              <a:rPr lang="it-IT" sz="1800" dirty="0"/>
              <a:t>Price-</a:t>
            </a:r>
            <a:r>
              <a:rPr lang="it-IT" sz="1800" dirty="0" err="1"/>
              <a:t>quality</a:t>
            </a:r>
            <a:r>
              <a:rPr lang="it-IT" sz="1800" dirty="0"/>
              <a:t> </a:t>
            </a:r>
            <a:r>
              <a:rPr lang="it-IT" sz="1800" dirty="0" err="1"/>
              <a:t>correlation</a:t>
            </a:r>
            <a:endParaRPr lang="it-IT" sz="1800" dirty="0"/>
          </a:p>
          <a:p>
            <a:pPr marL="465773" lvl="0" indent="-342900" algn="just" rtl="0">
              <a:spcBef>
                <a:spcPts val="0"/>
              </a:spcBef>
              <a:spcAft>
                <a:spcPts val="0"/>
              </a:spcAft>
              <a:buSzPct val="100000"/>
              <a:buFont typeface="+mj-lt"/>
              <a:buAutoNum type="arabicPeriod"/>
            </a:pPr>
            <a:r>
              <a:rPr lang="en" sz="1800" dirty="0"/>
              <a:t>Ranking of the most expensive wines</a:t>
            </a:r>
            <a:endParaRPr sz="1800" dirty="0"/>
          </a:p>
          <a:p>
            <a:pPr marL="465773" lvl="0" indent="-342900" algn="just" rtl="0">
              <a:spcBef>
                <a:spcPts val="0"/>
              </a:spcBef>
              <a:spcAft>
                <a:spcPts val="0"/>
              </a:spcAft>
              <a:buSzPct val="100000"/>
              <a:buFont typeface="+mj-lt"/>
              <a:buAutoNum type="arabicPeriod"/>
            </a:pPr>
            <a:r>
              <a:rPr lang="en" sz="1800" dirty="0"/>
              <a:t>Excellence ranking</a:t>
            </a:r>
            <a:endParaRPr sz="1800" dirty="0"/>
          </a:p>
          <a:p>
            <a:pPr marL="465773" lvl="0" indent="-342900" algn="just" rtl="0">
              <a:spcBef>
                <a:spcPts val="0"/>
              </a:spcBef>
              <a:spcAft>
                <a:spcPts val="0"/>
              </a:spcAft>
              <a:buSzPct val="100000"/>
              <a:buFont typeface="+mj-lt"/>
              <a:buAutoNum type="arabicPeriod"/>
            </a:pPr>
            <a:r>
              <a:rPr lang="en" sz="1800" dirty="0"/>
              <a:t>Ranking of wines by variety</a:t>
            </a:r>
            <a:endParaRPr sz="1800" dirty="0"/>
          </a:p>
          <a:p>
            <a:pPr marL="465773" lvl="0" indent="-342900" algn="just" rtl="0">
              <a:spcBef>
                <a:spcPts val="0"/>
              </a:spcBef>
              <a:spcAft>
                <a:spcPts val="0"/>
              </a:spcAft>
              <a:buSzPct val="100000"/>
              <a:buFont typeface="+mj-lt"/>
              <a:buAutoNum type="arabicPeriod"/>
            </a:pPr>
            <a:r>
              <a:rPr lang="en" sz="1800" dirty="0"/>
              <a:t>Ranking of wine varieties by country</a:t>
            </a:r>
            <a:endParaRPr sz="1800" dirty="0"/>
          </a:p>
        </p:txBody>
      </p:sp>
      <p:pic>
        <p:nvPicPr>
          <p:cNvPr id="249" name="Google Shape;249;p43"/>
          <p:cNvPicPr preferRelativeResize="0"/>
          <p:nvPr/>
        </p:nvPicPr>
        <p:blipFill>
          <a:blip r:embed="rId3">
            <a:alphaModFix/>
          </a:blip>
          <a:stretch>
            <a:fillRect/>
          </a:stretch>
        </p:blipFill>
        <p:spPr>
          <a:xfrm>
            <a:off x="5911000" y="1749125"/>
            <a:ext cx="2676675" cy="2676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730" dirty="0"/>
              <a:t>Introduction</a:t>
            </a:r>
            <a:endParaRPr sz="2730" dirty="0"/>
          </a:p>
        </p:txBody>
      </p:sp>
      <p:sp>
        <p:nvSpPr>
          <p:cNvPr id="119" name="Google Shape;119;p26"/>
          <p:cNvSpPr txBox="1">
            <a:spLocks noGrp="1"/>
          </p:cNvSpPr>
          <p:nvPr>
            <p:ph type="body" idx="1"/>
          </p:nvPr>
        </p:nvSpPr>
        <p:spPr>
          <a:xfrm>
            <a:off x="311700" y="1152475"/>
            <a:ext cx="4509000" cy="3416400"/>
          </a:xfrm>
          <a:prstGeom prst="rect">
            <a:avLst/>
          </a:prstGeom>
        </p:spPr>
        <p:txBody>
          <a:bodyPr spcFirstLastPara="1" wrap="square" lIns="91425" tIns="91425" rIns="91425" bIns="91425" anchor="t" anchorCtr="0">
            <a:normAutofit fontScale="85000" lnSpcReduction="10000"/>
          </a:bodyPr>
          <a:lstStyle/>
          <a:p>
            <a:pPr marL="457200" lvl="0" indent="-316706" algn="just" rtl="0">
              <a:lnSpc>
                <a:spcPct val="115000"/>
              </a:lnSpc>
              <a:spcBef>
                <a:spcPts val="1000"/>
              </a:spcBef>
              <a:spcAft>
                <a:spcPts val="0"/>
              </a:spcAft>
              <a:buSzPct val="100000"/>
              <a:buChar char="●"/>
            </a:pPr>
            <a:r>
              <a:rPr lang="en" dirty="0"/>
              <a:t>Wine is a highly appreciated product in Italy and internationally, making it an excellent investment for aspiring entrepreneurs.</a:t>
            </a:r>
            <a:endParaRPr dirty="0"/>
          </a:p>
          <a:p>
            <a:pPr marL="457200" lvl="0" indent="-316706" algn="just" rtl="0">
              <a:lnSpc>
                <a:spcPct val="115000"/>
              </a:lnSpc>
              <a:spcBef>
                <a:spcPts val="1200"/>
              </a:spcBef>
              <a:spcAft>
                <a:spcPts val="0"/>
              </a:spcAft>
              <a:buSzPct val="100000"/>
              <a:buChar char="●"/>
            </a:pPr>
            <a:r>
              <a:rPr lang="en" dirty="0"/>
              <a:t>To start an e-commerce, you must have a carefully selected list of wines among the tens of thousands of existing types.</a:t>
            </a:r>
            <a:endParaRPr dirty="0"/>
          </a:p>
          <a:p>
            <a:pPr marL="457200" lvl="0" indent="-316706" algn="just" rtl="0">
              <a:lnSpc>
                <a:spcPct val="115000"/>
              </a:lnSpc>
              <a:spcBef>
                <a:spcPts val="1000"/>
              </a:spcBef>
              <a:spcAft>
                <a:spcPts val="0"/>
              </a:spcAft>
              <a:buSzPct val="100000"/>
              <a:buChar char="●"/>
            </a:pPr>
            <a:r>
              <a:rPr lang="en" dirty="0"/>
              <a:t>Concentrating on a specific number and types of wine can ensure a high turnover in the warehouse and short return times on the invested capital.</a:t>
            </a:r>
            <a:endParaRPr dirty="0"/>
          </a:p>
          <a:p>
            <a:pPr lvl="0" indent="-316706">
              <a:spcBef>
                <a:spcPts val="1000"/>
              </a:spcBef>
              <a:spcAft>
                <a:spcPts val="1200"/>
              </a:spcAft>
              <a:buSzPct val="100000"/>
            </a:pPr>
            <a:r>
              <a:rPr lang="en" dirty="0"/>
              <a:t>This project aims to produce a catalogue of wines from small producers using a dataset of approximately 130,000 wines.</a:t>
            </a:r>
            <a:endParaRPr dirty="0"/>
          </a:p>
        </p:txBody>
      </p:sp>
      <p:pic>
        <p:nvPicPr>
          <p:cNvPr id="120" name="Google Shape;120;p26"/>
          <p:cNvPicPr preferRelativeResize="0"/>
          <p:nvPr/>
        </p:nvPicPr>
        <p:blipFill rotWithShape="1">
          <a:blip r:embed="rId3">
            <a:alphaModFix/>
          </a:blip>
          <a:srcRect l="17724" r="19132"/>
          <a:stretch/>
        </p:blipFill>
        <p:spPr>
          <a:xfrm>
            <a:off x="5354775" y="737400"/>
            <a:ext cx="969147" cy="2012175"/>
          </a:xfrm>
          <a:prstGeom prst="rect">
            <a:avLst/>
          </a:prstGeom>
          <a:noFill/>
          <a:ln>
            <a:noFill/>
          </a:ln>
        </p:spPr>
      </p:pic>
      <p:pic>
        <p:nvPicPr>
          <p:cNvPr id="121" name="Google Shape;121;p26"/>
          <p:cNvPicPr preferRelativeResize="0"/>
          <p:nvPr/>
        </p:nvPicPr>
        <p:blipFill>
          <a:blip r:embed="rId4">
            <a:alphaModFix/>
          </a:blip>
          <a:stretch>
            <a:fillRect/>
          </a:stretch>
        </p:blipFill>
        <p:spPr>
          <a:xfrm>
            <a:off x="5882815" y="2182661"/>
            <a:ext cx="2358487" cy="1837553"/>
          </a:xfrm>
          <a:prstGeom prst="rect">
            <a:avLst/>
          </a:prstGeom>
          <a:noFill/>
          <a:ln>
            <a:noFill/>
          </a:ln>
        </p:spPr>
      </p:pic>
      <p:pic>
        <p:nvPicPr>
          <p:cNvPr id="122" name="Google Shape;122;p26"/>
          <p:cNvPicPr preferRelativeResize="0"/>
          <p:nvPr/>
        </p:nvPicPr>
        <p:blipFill>
          <a:blip r:embed="rId5">
            <a:alphaModFix/>
          </a:blip>
          <a:stretch>
            <a:fillRect/>
          </a:stretch>
        </p:blipFill>
        <p:spPr>
          <a:xfrm>
            <a:off x="7424013" y="3288668"/>
            <a:ext cx="1112587" cy="173365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 of scores</a:t>
            </a:r>
            <a:endParaRPr/>
          </a:p>
        </p:txBody>
      </p:sp>
      <p:sp>
        <p:nvSpPr>
          <p:cNvPr id="255" name="Google Shape;255;p44"/>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sz="1800" dirty="0"/>
              <a:t>As a first graph, you can observe how the set of scores is distributed, which falls within the range of 80 and 100.</a:t>
            </a:r>
          </a:p>
          <a:p>
            <a:pPr marL="0" lvl="0" indent="0" algn="just" rtl="0">
              <a:spcBef>
                <a:spcPts val="0"/>
              </a:spcBef>
              <a:spcAft>
                <a:spcPts val="0"/>
              </a:spcAft>
              <a:buNone/>
            </a:pPr>
            <a:endParaRPr sz="1800" dirty="0"/>
          </a:p>
          <a:p>
            <a:pPr marL="0" lvl="0" indent="0" algn="just" rtl="0">
              <a:spcBef>
                <a:spcPts val="1200"/>
              </a:spcBef>
              <a:spcAft>
                <a:spcPts val="1200"/>
              </a:spcAft>
              <a:buNone/>
            </a:pPr>
            <a:r>
              <a:rPr lang="en" sz="1800" dirty="0"/>
              <a:t>The obtained distribution curve is close to that of a Gaussian curve with the mean coinciding with the median.</a:t>
            </a:r>
            <a:endParaRPr sz="1800" dirty="0"/>
          </a:p>
        </p:txBody>
      </p:sp>
      <p:pic>
        <p:nvPicPr>
          <p:cNvPr id="256" name="Google Shape;256;p44"/>
          <p:cNvPicPr preferRelativeResize="0"/>
          <p:nvPr/>
        </p:nvPicPr>
        <p:blipFill>
          <a:blip r:embed="rId3">
            <a:alphaModFix/>
          </a:blip>
          <a:stretch>
            <a:fillRect/>
          </a:stretch>
        </p:blipFill>
        <p:spPr>
          <a:xfrm>
            <a:off x="5101800" y="446088"/>
            <a:ext cx="3800475" cy="2543175"/>
          </a:xfrm>
          <a:prstGeom prst="rect">
            <a:avLst/>
          </a:prstGeom>
          <a:noFill/>
          <a:ln>
            <a:noFill/>
          </a:ln>
        </p:spPr>
      </p:pic>
      <p:pic>
        <p:nvPicPr>
          <p:cNvPr id="257" name="Google Shape;257;p44"/>
          <p:cNvPicPr preferRelativeResize="0"/>
          <p:nvPr/>
        </p:nvPicPr>
        <p:blipFill>
          <a:blip r:embed="rId4">
            <a:alphaModFix/>
          </a:blip>
          <a:stretch>
            <a:fillRect/>
          </a:stretch>
        </p:blipFill>
        <p:spPr>
          <a:xfrm>
            <a:off x="5926250" y="3118613"/>
            <a:ext cx="2151573" cy="18494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Price distribution - 1</a:t>
            </a:r>
            <a:endParaRPr dirty="0"/>
          </a:p>
        </p:txBody>
      </p:sp>
      <p:sp>
        <p:nvSpPr>
          <p:cNvPr id="263" name="Google Shape;263;p45"/>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dirty="0"/>
              <a:t>Unlike scores, prices are spread over a much wider range. A density peak can be observed, but in this representation, it is not very clear.</a:t>
            </a:r>
            <a:endParaRPr sz="1800" dirty="0"/>
          </a:p>
          <a:p>
            <a:pPr marL="0" lvl="0" indent="0" algn="just" rtl="0">
              <a:spcBef>
                <a:spcPts val="1200"/>
              </a:spcBef>
              <a:spcAft>
                <a:spcPts val="1200"/>
              </a:spcAft>
              <a:buNone/>
            </a:pPr>
            <a:r>
              <a:rPr lang="en" sz="1800" dirty="0"/>
              <a:t>The describe method suggests the presence of outliers. In fact, the highest price which is €3300, is far from the average value of €35.</a:t>
            </a:r>
            <a:endParaRPr sz="1800" dirty="0"/>
          </a:p>
        </p:txBody>
      </p:sp>
      <p:pic>
        <p:nvPicPr>
          <p:cNvPr id="264" name="Google Shape;264;p45"/>
          <p:cNvPicPr preferRelativeResize="0"/>
          <p:nvPr/>
        </p:nvPicPr>
        <p:blipFill>
          <a:blip r:embed="rId3">
            <a:alphaModFix/>
          </a:blip>
          <a:stretch>
            <a:fillRect/>
          </a:stretch>
        </p:blipFill>
        <p:spPr>
          <a:xfrm>
            <a:off x="5968525" y="3107062"/>
            <a:ext cx="2067018" cy="1849437"/>
          </a:xfrm>
          <a:prstGeom prst="rect">
            <a:avLst/>
          </a:prstGeom>
          <a:noFill/>
          <a:ln>
            <a:noFill/>
          </a:ln>
        </p:spPr>
      </p:pic>
      <p:pic>
        <p:nvPicPr>
          <p:cNvPr id="265" name="Google Shape;265;p45"/>
          <p:cNvPicPr preferRelativeResize="0"/>
          <p:nvPr/>
        </p:nvPicPr>
        <p:blipFill>
          <a:blip r:embed="rId4">
            <a:alphaModFix/>
          </a:blip>
          <a:stretch>
            <a:fillRect/>
          </a:stretch>
        </p:blipFill>
        <p:spPr>
          <a:xfrm>
            <a:off x="5300527" y="787200"/>
            <a:ext cx="3403025" cy="2153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Price distribution - 2</a:t>
            </a:r>
            <a:endParaRPr/>
          </a:p>
        </p:txBody>
      </p:sp>
      <p:sp>
        <p:nvSpPr>
          <p:cNvPr id="271" name="Google Shape;271;p46"/>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sz="1700" dirty="0"/>
              <a:t>I calculated the position of the 90th percentile, i.e. the </a:t>
            </a:r>
            <a:r>
              <a:rPr lang="en" sz="1700" i="1" dirty="0"/>
              <a:t>price </a:t>
            </a:r>
            <a:r>
              <a:rPr lang="en" sz="1700" dirty="0"/>
              <a:t>within which 90% of the products are included, and redrawn the graph considering this upper limit.</a:t>
            </a:r>
          </a:p>
          <a:p>
            <a:pPr marL="0" lvl="0" indent="0" algn="just" rtl="0">
              <a:spcBef>
                <a:spcPts val="0"/>
              </a:spcBef>
              <a:spcAft>
                <a:spcPts val="0"/>
              </a:spcAft>
              <a:buNone/>
            </a:pPr>
            <a:endParaRPr sz="1700" dirty="0"/>
          </a:p>
          <a:p>
            <a:pPr marL="0" lvl="0" indent="0" algn="just" rtl="0">
              <a:spcBef>
                <a:spcPts val="1200"/>
              </a:spcBef>
              <a:spcAft>
                <a:spcPts val="1200"/>
              </a:spcAft>
              <a:buNone/>
            </a:pPr>
            <a:r>
              <a:rPr lang="en" sz="1700" dirty="0"/>
              <a:t>The 90th percentile is €65 and the mean is slightly higher than the median, showing a distribution with slight positive asymmetry.</a:t>
            </a:r>
            <a:endParaRPr sz="1700" dirty="0"/>
          </a:p>
        </p:txBody>
      </p:sp>
      <p:pic>
        <p:nvPicPr>
          <p:cNvPr id="272" name="Google Shape;272;p46"/>
          <p:cNvPicPr preferRelativeResize="0"/>
          <p:nvPr/>
        </p:nvPicPr>
        <p:blipFill>
          <a:blip r:embed="rId3">
            <a:alphaModFix/>
          </a:blip>
          <a:stretch>
            <a:fillRect/>
          </a:stretch>
        </p:blipFill>
        <p:spPr>
          <a:xfrm>
            <a:off x="5312075" y="537300"/>
            <a:ext cx="3379931" cy="2242050"/>
          </a:xfrm>
          <a:prstGeom prst="rect">
            <a:avLst/>
          </a:prstGeom>
          <a:noFill/>
          <a:ln>
            <a:noFill/>
          </a:ln>
        </p:spPr>
      </p:pic>
      <p:pic>
        <p:nvPicPr>
          <p:cNvPr id="273" name="Google Shape;273;p46"/>
          <p:cNvPicPr preferRelativeResize="0"/>
          <p:nvPr/>
        </p:nvPicPr>
        <p:blipFill>
          <a:blip r:embed="rId4">
            <a:alphaModFix/>
          </a:blip>
          <a:stretch>
            <a:fillRect/>
          </a:stretch>
        </p:blipFill>
        <p:spPr>
          <a:xfrm>
            <a:off x="5949525" y="3093200"/>
            <a:ext cx="2105025" cy="1562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wines by country</a:t>
            </a:r>
            <a:endParaRPr dirty="0"/>
          </a:p>
        </p:txBody>
      </p:sp>
      <p:sp>
        <p:nvSpPr>
          <p:cNvPr id="279" name="Google Shape;279;p47"/>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1200"/>
              </a:spcAft>
              <a:buNone/>
            </a:pPr>
            <a:r>
              <a:rPr lang="en" sz="1700" dirty="0"/>
              <a:t>By grouping the dataset based on the </a:t>
            </a:r>
            <a:r>
              <a:rPr lang="en" sz="1700" i="1" dirty="0"/>
              <a:t>country </a:t>
            </a:r>
            <a:r>
              <a:rPr lang="en" sz="1700" dirty="0"/>
              <a:t>field, you can observe that the most represented </a:t>
            </a:r>
            <a:r>
              <a:rPr lang="en" sz="1700" i="1" dirty="0"/>
              <a:t>country</a:t>
            </a:r>
            <a:r>
              <a:rPr lang="en" sz="1700" dirty="0"/>
              <a:t> in the dataset is only the United States. </a:t>
            </a:r>
          </a:p>
          <a:p>
            <a:pPr marL="0" lvl="0" indent="0" algn="just" rtl="0">
              <a:spcBef>
                <a:spcPts val="0"/>
              </a:spcBef>
              <a:spcAft>
                <a:spcPts val="1200"/>
              </a:spcAft>
              <a:buNone/>
            </a:pPr>
            <a:endParaRPr lang="en" sz="1700" dirty="0"/>
          </a:p>
          <a:p>
            <a:pPr marL="0" lvl="0" indent="0">
              <a:spcAft>
                <a:spcPts val="1200"/>
              </a:spcAft>
              <a:buNone/>
            </a:pPr>
            <a:r>
              <a:rPr lang="en-US" sz="1700" dirty="0"/>
              <a:t>This implies that there are numerous commercial products of US origin available on the market; more than three times as many as French or Italian products.</a:t>
            </a:r>
            <a:endParaRPr sz="1700" dirty="0"/>
          </a:p>
        </p:txBody>
      </p:sp>
      <p:pic>
        <p:nvPicPr>
          <p:cNvPr id="280" name="Google Shape;280;p47"/>
          <p:cNvPicPr preferRelativeResize="0"/>
          <p:nvPr/>
        </p:nvPicPr>
        <p:blipFill>
          <a:blip r:embed="rId3">
            <a:alphaModFix/>
          </a:blip>
          <a:stretch>
            <a:fillRect/>
          </a:stretch>
        </p:blipFill>
        <p:spPr>
          <a:xfrm>
            <a:off x="4398300" y="1170125"/>
            <a:ext cx="4593301" cy="30156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8"/>
          <p:cNvSpPr txBox="1">
            <a:spLocks noGrp="1"/>
          </p:cNvSpPr>
          <p:nvPr>
            <p:ph type="title"/>
          </p:nvPr>
        </p:nvSpPr>
        <p:spPr>
          <a:xfrm>
            <a:off x="311700" y="260537"/>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 varieties by country</a:t>
            </a:r>
            <a:endParaRPr dirty="0"/>
          </a:p>
        </p:txBody>
      </p:sp>
      <p:sp>
        <p:nvSpPr>
          <p:cNvPr id="286" name="Google Shape;286;p48"/>
          <p:cNvSpPr txBox="1">
            <a:spLocks noGrp="1"/>
          </p:cNvSpPr>
          <p:nvPr>
            <p:ph type="body" idx="1"/>
          </p:nvPr>
        </p:nvSpPr>
        <p:spPr>
          <a:xfrm>
            <a:off x="311700" y="907822"/>
            <a:ext cx="3934200" cy="3990900"/>
          </a:xfrm>
          <a:prstGeom prst="rect">
            <a:avLst/>
          </a:prstGeom>
        </p:spPr>
        <p:txBody>
          <a:bodyPr spcFirstLastPara="1" wrap="square" lIns="91425" tIns="91425" rIns="91425" bIns="91425" anchor="t" anchorCtr="0">
            <a:noAutofit/>
          </a:bodyPr>
          <a:lstStyle/>
          <a:p>
            <a:pPr marL="0" lvl="0" indent="0">
              <a:buNone/>
            </a:pPr>
            <a:r>
              <a:rPr lang="en-US" sz="1700" dirty="0"/>
              <a:t>When grouping the dataset based on the country field, you can observe that the most represented variety in the dataset is still the United States, although, with a smaller gap compared to the countries that follow. </a:t>
            </a:r>
          </a:p>
          <a:p>
            <a:pPr marL="0" lvl="0" indent="0">
              <a:buNone/>
            </a:pPr>
            <a:endParaRPr lang="en-US" sz="1700" dirty="0"/>
          </a:p>
          <a:p>
            <a:pPr marL="0" lvl="0" indent="0">
              <a:buNone/>
            </a:pPr>
            <a:r>
              <a:rPr lang="en-US" sz="1700" dirty="0"/>
              <a:t>By integrating the information from this graph with the previous one, it becomes evident that the United States sells each variety of wine, on average, with more commercial names than other countries.</a:t>
            </a:r>
            <a:endParaRPr sz="1700" dirty="0"/>
          </a:p>
        </p:txBody>
      </p:sp>
      <p:pic>
        <p:nvPicPr>
          <p:cNvPr id="287" name="Google Shape;287;p48"/>
          <p:cNvPicPr preferRelativeResize="0"/>
          <p:nvPr/>
        </p:nvPicPr>
        <p:blipFill>
          <a:blip r:embed="rId3">
            <a:alphaModFix/>
          </a:blip>
          <a:stretch>
            <a:fillRect/>
          </a:stretch>
        </p:blipFill>
        <p:spPr>
          <a:xfrm>
            <a:off x="4398300" y="1170125"/>
            <a:ext cx="4593301" cy="26820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wines based on average scores</a:t>
            </a:r>
            <a:endParaRPr dirty="0"/>
          </a:p>
        </p:txBody>
      </p:sp>
      <p:sp>
        <p:nvSpPr>
          <p:cNvPr id="293" name="Google Shape;293;p49"/>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800" dirty="0"/>
              <a:t>Grouping of the wines based on the average </a:t>
            </a:r>
            <a:r>
              <a:rPr lang="en" sz="1800" i="1" dirty="0"/>
              <a:t>points </a:t>
            </a:r>
            <a:r>
              <a:rPr lang="en" sz="1800" dirty="0"/>
              <a:t>reveals that the first country in the ranking is Austria followed by Germany and France.</a:t>
            </a:r>
            <a:endParaRPr sz="1800" dirty="0"/>
          </a:p>
          <a:p>
            <a:pPr marL="0" lvl="0" indent="0" algn="just" rtl="0">
              <a:spcBef>
                <a:spcPts val="1200"/>
              </a:spcBef>
              <a:spcAft>
                <a:spcPts val="1200"/>
              </a:spcAft>
              <a:buNone/>
            </a:pPr>
            <a:r>
              <a:rPr lang="en" sz="1800" dirty="0"/>
              <a:t>However, this data does not allow us to significantly discriminate between countries, because the differences between the positions are in the order of tenths.</a:t>
            </a:r>
            <a:endParaRPr sz="1800" dirty="0"/>
          </a:p>
        </p:txBody>
      </p:sp>
      <p:pic>
        <p:nvPicPr>
          <p:cNvPr id="294" name="Google Shape;294;p49"/>
          <p:cNvPicPr preferRelativeResize="0"/>
          <p:nvPr/>
        </p:nvPicPr>
        <p:blipFill>
          <a:blip r:embed="rId3">
            <a:alphaModFix/>
          </a:blip>
          <a:stretch>
            <a:fillRect/>
          </a:stretch>
        </p:blipFill>
        <p:spPr>
          <a:xfrm>
            <a:off x="5872875" y="1293700"/>
            <a:ext cx="2181225" cy="3495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wines based on average price</a:t>
            </a:r>
            <a:endParaRPr dirty="0"/>
          </a:p>
        </p:txBody>
      </p:sp>
      <p:sp>
        <p:nvSpPr>
          <p:cNvPr id="300" name="Google Shape;300;p50"/>
          <p:cNvSpPr txBox="1">
            <a:spLocks noGrp="1"/>
          </p:cNvSpPr>
          <p:nvPr>
            <p:ph type="body" idx="1"/>
          </p:nvPr>
        </p:nvSpPr>
        <p:spPr>
          <a:xfrm>
            <a:off x="311700" y="1152475"/>
            <a:ext cx="4212174" cy="39909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600" dirty="0"/>
              <a:t>In preparation for a price-score correlation analysis, I enquired how the two rankings present the same countries but in a different order.</a:t>
            </a:r>
            <a:endParaRPr sz="1600" dirty="0"/>
          </a:p>
          <a:p>
            <a:pPr marL="0" lvl="0" indent="0" algn="just" rtl="0">
              <a:spcBef>
                <a:spcPts val="1200"/>
              </a:spcBef>
              <a:spcAft>
                <a:spcPts val="0"/>
              </a:spcAft>
              <a:buNone/>
            </a:pPr>
            <a:r>
              <a:rPr lang="en" sz="1600" dirty="0"/>
              <a:t>There is a more significant gap between the first and tenth position, which turns out to have an average price less than half lower than the first in the ranking.</a:t>
            </a:r>
            <a:endParaRPr sz="1600" dirty="0"/>
          </a:p>
          <a:p>
            <a:pPr marL="0" lvl="0" indent="0" algn="just" rtl="0">
              <a:spcBef>
                <a:spcPts val="1200"/>
              </a:spcBef>
              <a:spcAft>
                <a:spcPts val="1200"/>
              </a:spcAft>
              <a:buNone/>
            </a:pPr>
            <a:r>
              <a:rPr lang="en" sz="1600" dirty="0"/>
              <a:t>The search was limited to countries with at least 1,000 wines.</a:t>
            </a:r>
            <a:endParaRPr sz="1600" dirty="0"/>
          </a:p>
        </p:txBody>
      </p:sp>
      <p:pic>
        <p:nvPicPr>
          <p:cNvPr id="301" name="Google Shape;301;p50"/>
          <p:cNvPicPr preferRelativeResize="0"/>
          <p:nvPr/>
        </p:nvPicPr>
        <p:blipFill>
          <a:blip r:embed="rId3">
            <a:alphaModFix/>
          </a:blip>
          <a:stretch>
            <a:fillRect/>
          </a:stretch>
        </p:blipFill>
        <p:spPr>
          <a:xfrm>
            <a:off x="5922300" y="1322525"/>
            <a:ext cx="2095500" cy="3552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1"/>
          <p:cNvSpPr/>
          <p:nvPr/>
        </p:nvSpPr>
        <p:spPr>
          <a:xfrm>
            <a:off x="5328025" y="472825"/>
            <a:ext cx="3540600" cy="2749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7" name="Google Shape;30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Price-quality correlation</a:t>
            </a:r>
            <a:endParaRPr dirty="0"/>
          </a:p>
        </p:txBody>
      </p:sp>
      <p:sp>
        <p:nvSpPr>
          <p:cNvPr id="308" name="Google Shape;308;p51"/>
          <p:cNvSpPr txBox="1">
            <a:spLocks noGrp="1"/>
          </p:cNvSpPr>
          <p:nvPr>
            <p:ph type="body" idx="1"/>
          </p:nvPr>
        </p:nvSpPr>
        <p:spPr>
          <a:xfrm>
            <a:off x="311699" y="1152475"/>
            <a:ext cx="4252279" cy="3416400"/>
          </a:xfrm>
          <a:prstGeom prst="rect">
            <a:avLst/>
          </a:prstGeom>
        </p:spPr>
        <p:txBody>
          <a:bodyPr spcFirstLastPara="1" wrap="square" lIns="91425" tIns="91425" rIns="91425" bIns="91425" anchor="t" anchorCtr="0">
            <a:noAutofit/>
          </a:bodyPr>
          <a:lstStyle/>
          <a:p>
            <a:pPr marL="0" lvl="0" indent="0">
              <a:buNone/>
            </a:pPr>
            <a:r>
              <a:rPr lang="en" sz="1800" dirty="0"/>
              <a:t>Using the wine score as an indicator of quality and graphing the price trend as the score increases, </a:t>
            </a:r>
            <a:r>
              <a:rPr lang="en-US" sz="1800" dirty="0"/>
              <a:t>you can observe a moderate positive correlation (0.42 on a scale of -1 to 1). </a:t>
            </a:r>
            <a:endParaRPr sz="1800" dirty="0"/>
          </a:p>
          <a:p>
            <a:pPr marL="0" lvl="0" indent="0">
              <a:spcBef>
                <a:spcPts val="1200"/>
              </a:spcBef>
              <a:spcAft>
                <a:spcPts val="1200"/>
              </a:spcAft>
              <a:buNone/>
            </a:pPr>
            <a:r>
              <a:rPr lang="en-US" sz="1800" dirty="0"/>
              <a:t>The graph illustrates the scarcity of expensive wines for low qualities and the scarcity of cheap wines for high qualities.</a:t>
            </a:r>
            <a:endParaRPr sz="1800" dirty="0"/>
          </a:p>
        </p:txBody>
      </p:sp>
      <p:pic>
        <p:nvPicPr>
          <p:cNvPr id="309" name="Google Shape;309;p51"/>
          <p:cNvPicPr preferRelativeResize="0"/>
          <p:nvPr/>
        </p:nvPicPr>
        <p:blipFill>
          <a:blip r:embed="rId3">
            <a:alphaModFix/>
          </a:blip>
          <a:stretch>
            <a:fillRect/>
          </a:stretch>
        </p:blipFill>
        <p:spPr>
          <a:xfrm>
            <a:off x="6105100" y="3272233"/>
            <a:ext cx="2002250" cy="1656875"/>
          </a:xfrm>
          <a:prstGeom prst="rect">
            <a:avLst/>
          </a:prstGeom>
          <a:noFill/>
          <a:ln>
            <a:noFill/>
          </a:ln>
        </p:spPr>
      </p:pic>
      <p:pic>
        <p:nvPicPr>
          <p:cNvPr id="310" name="Google Shape;310;p51"/>
          <p:cNvPicPr preferRelativeResize="0"/>
          <p:nvPr/>
        </p:nvPicPr>
        <p:blipFill>
          <a:blip r:embed="rId4">
            <a:alphaModFix/>
          </a:blip>
          <a:stretch>
            <a:fillRect/>
          </a:stretch>
        </p:blipFill>
        <p:spPr>
          <a:xfrm>
            <a:off x="5382914" y="445025"/>
            <a:ext cx="3446625" cy="2749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the most expensive wines</a:t>
            </a:r>
            <a:endParaRPr dirty="0"/>
          </a:p>
        </p:txBody>
      </p:sp>
      <p:sp>
        <p:nvSpPr>
          <p:cNvPr id="316" name="Google Shape;316;p52"/>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0"/>
              </a:spcAft>
              <a:buNone/>
            </a:pPr>
            <a:r>
              <a:rPr lang="en" sz="1800" dirty="0"/>
              <a:t>Very interesting for commercial purposes is understanding which are the most expensive wines on sale.</a:t>
            </a:r>
            <a:endParaRPr sz="1800" dirty="0"/>
          </a:p>
          <a:p>
            <a:pPr marL="0" lvl="0" indent="0" algn="just" rtl="0">
              <a:spcBef>
                <a:spcPts val="1200"/>
              </a:spcBef>
              <a:spcAft>
                <a:spcPts val="0"/>
              </a:spcAft>
              <a:buNone/>
            </a:pPr>
            <a:r>
              <a:rPr lang="en" sz="1800" dirty="0"/>
              <a:t>Among the 10 most expensive wines, 9 are French including the most expensive one, €3300, a good €800 more than the second.</a:t>
            </a:r>
            <a:endParaRPr sz="1800" dirty="0"/>
          </a:p>
          <a:p>
            <a:pPr marL="0" lvl="0" indent="0" algn="just" rtl="0">
              <a:spcBef>
                <a:spcPts val="1200"/>
              </a:spcBef>
              <a:spcAft>
                <a:spcPts val="1200"/>
              </a:spcAft>
              <a:buNone/>
            </a:pPr>
            <a:r>
              <a:rPr lang="en" sz="1800" dirty="0"/>
              <a:t>Furthermore, among the top 10 wines, 7 are of the Bordeaux variety.</a:t>
            </a:r>
            <a:endParaRPr sz="1800" dirty="0"/>
          </a:p>
        </p:txBody>
      </p:sp>
      <p:pic>
        <p:nvPicPr>
          <p:cNvPr id="317" name="Google Shape;317;p52"/>
          <p:cNvPicPr preferRelativeResize="0"/>
          <p:nvPr/>
        </p:nvPicPr>
        <p:blipFill>
          <a:blip r:embed="rId3">
            <a:alphaModFix/>
          </a:blip>
          <a:stretch>
            <a:fillRect/>
          </a:stretch>
        </p:blipFill>
        <p:spPr>
          <a:xfrm>
            <a:off x="5689950" y="1474788"/>
            <a:ext cx="2743200" cy="277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Excellence ranking</a:t>
            </a:r>
            <a:endParaRPr dirty="0"/>
          </a:p>
        </p:txBody>
      </p:sp>
      <p:sp>
        <p:nvSpPr>
          <p:cNvPr id="323" name="Google Shape;323;p53"/>
          <p:cNvSpPr txBox="1">
            <a:spLocks noGrp="1"/>
          </p:cNvSpPr>
          <p:nvPr>
            <p:ph type="body" idx="1"/>
          </p:nvPr>
        </p:nvSpPr>
        <p:spPr>
          <a:xfrm>
            <a:off x="311700" y="980302"/>
            <a:ext cx="3934200" cy="3656146"/>
          </a:xfrm>
          <a:prstGeom prst="rect">
            <a:avLst/>
          </a:prstGeom>
        </p:spPr>
        <p:txBody>
          <a:bodyPr spcFirstLastPara="1" wrap="square" lIns="91425" tIns="91425" rIns="91425" bIns="91425" anchor="t" anchorCtr="0">
            <a:noAutofit/>
          </a:bodyPr>
          <a:lstStyle/>
          <a:p>
            <a:pPr marL="0" lvl="0" indent="0">
              <a:buNone/>
            </a:pPr>
            <a:r>
              <a:rPr lang="en-US" sz="1800" dirty="0"/>
              <a:t>Much more interesting information can be obtained by searching for excellence.</a:t>
            </a:r>
          </a:p>
          <a:p>
            <a:pPr marL="0" lvl="0" indent="0">
              <a:buNone/>
            </a:pPr>
            <a:endParaRPr lang="en-US" sz="700" dirty="0"/>
          </a:p>
          <a:p>
            <a:pPr marL="0" lvl="0" indent="0">
              <a:buNone/>
            </a:pPr>
            <a:r>
              <a:rPr lang="en-US" sz="1800" dirty="0"/>
              <a:t>By filtering the data based only on wines with scores between 98 and 100, once again, you can observe the presence of the </a:t>
            </a:r>
            <a:r>
              <a:rPr lang="en-US" sz="1800" b="1" dirty="0"/>
              <a:t>United States, France, </a:t>
            </a:r>
            <a:r>
              <a:rPr lang="en-US" sz="1800" dirty="0"/>
              <a:t>and</a:t>
            </a:r>
            <a:r>
              <a:rPr lang="en-US" sz="1800" b="1" dirty="0"/>
              <a:t> Italy</a:t>
            </a:r>
            <a:r>
              <a:rPr lang="en-US" sz="1800" dirty="0"/>
              <a:t>.</a:t>
            </a:r>
          </a:p>
          <a:p>
            <a:pPr marL="0" indent="0">
              <a:buNone/>
            </a:pPr>
            <a:endParaRPr lang="en-US" sz="800" dirty="0"/>
          </a:p>
          <a:p>
            <a:pPr marL="0" lvl="0" indent="0">
              <a:buNone/>
            </a:pPr>
            <a:r>
              <a:rPr lang="en-US" sz="1800" dirty="0"/>
              <a:t>This ranking provides a better answer to the question of which countries produce the best wines.</a:t>
            </a:r>
            <a:endParaRPr sz="1800" dirty="0"/>
          </a:p>
        </p:txBody>
      </p:sp>
      <p:pic>
        <p:nvPicPr>
          <p:cNvPr id="324" name="Google Shape;324;p53"/>
          <p:cNvPicPr preferRelativeResize="0"/>
          <p:nvPr/>
        </p:nvPicPr>
        <p:blipFill>
          <a:blip r:embed="rId3">
            <a:alphaModFix/>
          </a:blip>
          <a:stretch>
            <a:fillRect/>
          </a:stretch>
        </p:blipFill>
        <p:spPr>
          <a:xfrm>
            <a:off x="4398300" y="1170125"/>
            <a:ext cx="4593300" cy="310047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7"/>
          <p:cNvSpPr/>
          <p:nvPr/>
        </p:nvSpPr>
        <p:spPr>
          <a:xfrm>
            <a:off x="5179075" y="4058625"/>
            <a:ext cx="2824500" cy="6780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27"/>
          <p:cNvSpPr/>
          <p:nvPr/>
        </p:nvSpPr>
        <p:spPr>
          <a:xfrm>
            <a:off x="5887666" y="1934305"/>
            <a:ext cx="1407300" cy="9213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7"/>
          <p:cNvSpPr/>
          <p:nvPr/>
        </p:nvSpPr>
        <p:spPr>
          <a:xfrm>
            <a:off x="5179050" y="3068267"/>
            <a:ext cx="2824500" cy="7665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 name="Google Shape;130;p27"/>
          <p:cNvSpPr txBox="1">
            <a:spLocks noGrp="1"/>
          </p:cNvSpPr>
          <p:nvPr>
            <p:ph type="title"/>
          </p:nvPr>
        </p:nvSpPr>
        <p:spPr>
          <a:xfrm>
            <a:off x="311700" y="445025"/>
            <a:ext cx="40872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a:t>
            </a:r>
            <a:endParaRPr/>
          </a:p>
        </p:txBody>
      </p:sp>
      <p:sp>
        <p:nvSpPr>
          <p:cNvPr id="131" name="Google Shape;131;p27"/>
          <p:cNvSpPr txBox="1">
            <a:spLocks noGrp="1"/>
          </p:cNvSpPr>
          <p:nvPr>
            <p:ph type="body" idx="1"/>
          </p:nvPr>
        </p:nvSpPr>
        <p:spPr>
          <a:xfrm>
            <a:off x="311700" y="1152474"/>
            <a:ext cx="4421286" cy="3546001"/>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The public wine dataset, in CSV format, is available on </a:t>
            </a:r>
            <a:r>
              <a:rPr lang="en" u="sng" dirty="0">
                <a:solidFill>
                  <a:schemeClr val="hlink"/>
                </a:solidFill>
              </a:rPr>
              <a:t>Kaggle</a:t>
            </a:r>
            <a:r>
              <a:rPr lang="en" dirty="0"/>
              <a:t>.</a:t>
            </a:r>
            <a:endParaRPr dirty="0"/>
          </a:p>
          <a:p>
            <a:pPr marL="0" lvl="0" indent="0" algn="just" rtl="0">
              <a:spcBef>
                <a:spcPts val="1200"/>
              </a:spcBef>
              <a:spcAft>
                <a:spcPts val="0"/>
              </a:spcAft>
              <a:buNone/>
            </a:pPr>
            <a:r>
              <a:rPr lang="en" dirty="0"/>
              <a:t>I used Jupyter as a development environment and the Pandas, SeaBorn, and Matlplotlib libraries.</a:t>
            </a:r>
            <a:endParaRPr dirty="0"/>
          </a:p>
          <a:p>
            <a:pPr marL="0" lvl="0" indent="0" algn="just" rtl="0">
              <a:spcBef>
                <a:spcPts val="1200"/>
              </a:spcBef>
              <a:spcAft>
                <a:spcPts val="0"/>
              </a:spcAft>
              <a:buNone/>
            </a:pPr>
            <a:r>
              <a:rPr lang="en" dirty="0"/>
              <a:t>The work was divided into three phases:</a:t>
            </a:r>
            <a:endParaRPr dirty="0"/>
          </a:p>
          <a:p>
            <a:pPr marL="457200" lvl="0" indent="-323850" algn="just" rtl="0">
              <a:spcBef>
                <a:spcPts val="1200"/>
              </a:spcBef>
              <a:spcAft>
                <a:spcPts val="0"/>
              </a:spcAft>
              <a:buSzPts val="1500"/>
              <a:buChar char="●"/>
            </a:pPr>
            <a:r>
              <a:rPr lang="en" dirty="0"/>
              <a:t>Data Cleaning</a:t>
            </a:r>
            <a:endParaRPr dirty="0"/>
          </a:p>
          <a:p>
            <a:pPr marL="457200" lvl="0" indent="-323850" algn="just" rtl="0">
              <a:spcBef>
                <a:spcPts val="0"/>
              </a:spcBef>
              <a:spcAft>
                <a:spcPts val="0"/>
              </a:spcAft>
              <a:buSzPts val="1500"/>
              <a:buChar char="●"/>
            </a:pPr>
            <a:r>
              <a:rPr lang="en" dirty="0"/>
              <a:t>Data Analysis and Visualisation</a:t>
            </a:r>
            <a:endParaRPr dirty="0"/>
          </a:p>
          <a:p>
            <a:pPr marL="457200" lvl="0" indent="-323850" algn="just" rtl="0">
              <a:spcBef>
                <a:spcPts val="0"/>
              </a:spcBef>
              <a:spcAft>
                <a:spcPts val="0"/>
              </a:spcAft>
              <a:buSzPts val="1500"/>
              <a:buChar char="●"/>
            </a:pPr>
            <a:r>
              <a:rPr lang="en" dirty="0"/>
              <a:t>Creation of the Catalogue</a:t>
            </a:r>
            <a:endParaRPr dirty="0"/>
          </a:p>
        </p:txBody>
      </p:sp>
      <p:pic>
        <p:nvPicPr>
          <p:cNvPr id="132" name="Google Shape;132;p27"/>
          <p:cNvPicPr preferRelativeResize="0"/>
          <p:nvPr/>
        </p:nvPicPr>
        <p:blipFill rotWithShape="1">
          <a:blip r:embed="rId3">
            <a:alphaModFix/>
          </a:blip>
          <a:srcRect l="8638" t="20864" r="6167" b="20823"/>
          <a:stretch/>
        </p:blipFill>
        <p:spPr>
          <a:xfrm>
            <a:off x="5237557" y="557378"/>
            <a:ext cx="1272452" cy="1129168"/>
          </a:xfrm>
          <a:prstGeom prst="rect">
            <a:avLst/>
          </a:prstGeom>
          <a:noFill/>
          <a:ln>
            <a:noFill/>
          </a:ln>
        </p:spPr>
      </p:pic>
      <p:pic>
        <p:nvPicPr>
          <p:cNvPr id="133" name="Google Shape;133;p27"/>
          <p:cNvPicPr preferRelativeResize="0"/>
          <p:nvPr/>
        </p:nvPicPr>
        <p:blipFill>
          <a:blip r:embed="rId4">
            <a:alphaModFix/>
          </a:blip>
          <a:stretch>
            <a:fillRect/>
          </a:stretch>
        </p:blipFill>
        <p:spPr>
          <a:xfrm>
            <a:off x="5813581" y="1686548"/>
            <a:ext cx="1511798" cy="1470012"/>
          </a:xfrm>
          <a:prstGeom prst="rect">
            <a:avLst/>
          </a:prstGeom>
          <a:noFill/>
          <a:ln>
            <a:noFill/>
          </a:ln>
        </p:spPr>
      </p:pic>
      <p:pic>
        <p:nvPicPr>
          <p:cNvPr id="134" name="Google Shape;134;p27"/>
          <p:cNvPicPr preferRelativeResize="0"/>
          <p:nvPr/>
        </p:nvPicPr>
        <p:blipFill rotWithShape="1">
          <a:blip r:embed="rId5">
            <a:alphaModFix/>
          </a:blip>
          <a:srcRect l="21565" r="18711"/>
          <a:stretch/>
        </p:blipFill>
        <p:spPr>
          <a:xfrm>
            <a:off x="6718378" y="557379"/>
            <a:ext cx="1238486" cy="1129168"/>
          </a:xfrm>
          <a:prstGeom prst="rect">
            <a:avLst/>
          </a:prstGeom>
          <a:noFill/>
          <a:ln>
            <a:noFill/>
          </a:ln>
        </p:spPr>
      </p:pic>
      <p:pic>
        <p:nvPicPr>
          <p:cNvPr id="135" name="Google Shape;135;p27"/>
          <p:cNvPicPr preferRelativeResize="0"/>
          <p:nvPr/>
        </p:nvPicPr>
        <p:blipFill>
          <a:blip r:embed="rId6">
            <a:alphaModFix/>
          </a:blip>
          <a:stretch>
            <a:fillRect/>
          </a:stretch>
        </p:blipFill>
        <p:spPr>
          <a:xfrm>
            <a:off x="5195303" y="3073904"/>
            <a:ext cx="2748355" cy="766424"/>
          </a:xfrm>
          <a:prstGeom prst="rect">
            <a:avLst/>
          </a:prstGeom>
          <a:noFill/>
          <a:ln>
            <a:noFill/>
          </a:ln>
        </p:spPr>
      </p:pic>
      <p:pic>
        <p:nvPicPr>
          <p:cNvPr id="136" name="Google Shape;136;p27"/>
          <p:cNvPicPr preferRelativeResize="0"/>
          <p:nvPr/>
        </p:nvPicPr>
        <p:blipFill>
          <a:blip r:embed="rId7">
            <a:alphaModFix/>
          </a:blip>
          <a:stretch>
            <a:fillRect/>
          </a:stretch>
        </p:blipFill>
        <p:spPr>
          <a:xfrm>
            <a:off x="5179075" y="4058687"/>
            <a:ext cx="2824500" cy="6778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4"/>
          <p:cNvSpPr/>
          <p:nvPr/>
        </p:nvSpPr>
        <p:spPr>
          <a:xfrm>
            <a:off x="4398300" y="1197000"/>
            <a:ext cx="4593300" cy="3547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wines by variety</a:t>
            </a:r>
            <a:endParaRPr dirty="0"/>
          </a:p>
        </p:txBody>
      </p:sp>
      <p:sp>
        <p:nvSpPr>
          <p:cNvPr id="331" name="Google Shape;331;p54"/>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sz="1800" dirty="0"/>
              <a:t>The most represented and probably best-selling varieties are Pinot Noir, Chardonnay and Cabernet Sauvignon wines.</a:t>
            </a:r>
            <a:endParaRPr sz="1800" dirty="0"/>
          </a:p>
        </p:txBody>
      </p:sp>
      <p:pic>
        <p:nvPicPr>
          <p:cNvPr id="332" name="Google Shape;332;p54"/>
          <p:cNvPicPr preferRelativeResize="0"/>
          <p:nvPr/>
        </p:nvPicPr>
        <p:blipFill>
          <a:blip r:embed="rId3">
            <a:alphaModFix/>
          </a:blip>
          <a:stretch>
            <a:fillRect/>
          </a:stretch>
        </p:blipFill>
        <p:spPr>
          <a:xfrm>
            <a:off x="4488076" y="1224900"/>
            <a:ext cx="4423349" cy="34164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5"/>
          <p:cNvSpPr/>
          <p:nvPr/>
        </p:nvSpPr>
        <p:spPr>
          <a:xfrm>
            <a:off x="4398300" y="1337775"/>
            <a:ext cx="4593300" cy="31599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8" name="Google Shape;33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Ranking of wine varieties by country</a:t>
            </a:r>
            <a:endParaRPr dirty="0"/>
          </a:p>
        </p:txBody>
      </p:sp>
      <p:sp>
        <p:nvSpPr>
          <p:cNvPr id="339" name="Google Shape;339;p55"/>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spcAft>
                <a:spcPts val="1200"/>
              </a:spcAft>
              <a:buNone/>
            </a:pPr>
            <a:r>
              <a:rPr lang="en-US" sz="1800" dirty="0"/>
              <a:t>The most represented and likely best-selling varieties are American, Italian, and French wines, with the United States once again taking the lead.</a:t>
            </a:r>
            <a:endParaRPr sz="1800" dirty="0"/>
          </a:p>
        </p:txBody>
      </p:sp>
      <p:pic>
        <p:nvPicPr>
          <p:cNvPr id="340" name="Google Shape;340;p55"/>
          <p:cNvPicPr preferRelativeResize="0"/>
          <p:nvPr/>
        </p:nvPicPr>
        <p:blipFill>
          <a:blip r:embed="rId3">
            <a:alphaModFix/>
          </a:blip>
          <a:stretch>
            <a:fillRect/>
          </a:stretch>
        </p:blipFill>
        <p:spPr>
          <a:xfrm>
            <a:off x="4398300" y="1398350"/>
            <a:ext cx="4593301" cy="304078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E4F160E-D05F-87D3-87AD-C7BF3E0C32DF}"/>
              </a:ext>
            </a:extLst>
          </p:cNvPr>
          <p:cNvSpPr>
            <a:spLocks noGrp="1"/>
          </p:cNvSpPr>
          <p:nvPr>
            <p:ph type="title"/>
          </p:nvPr>
        </p:nvSpPr>
        <p:spPr/>
        <p:txBody>
          <a:bodyPr>
            <a:normAutofit fontScale="90000"/>
          </a:bodyPr>
          <a:lstStyle/>
          <a:p>
            <a:r>
              <a:rPr lang="it-IT" dirty="0"/>
              <a:t>Key </a:t>
            </a:r>
            <a:r>
              <a:rPr lang="it-IT" dirty="0" err="1"/>
              <a:t>findings</a:t>
            </a:r>
            <a:endParaRPr lang="it-IT" dirty="0"/>
          </a:p>
        </p:txBody>
      </p:sp>
      <p:sp>
        <p:nvSpPr>
          <p:cNvPr id="3" name="Segnaposto testo 2">
            <a:extLst>
              <a:ext uri="{FF2B5EF4-FFF2-40B4-BE49-F238E27FC236}">
                <a16:creationId xmlns:a16="http://schemas.microsoft.com/office/drawing/2014/main" id="{1B7AD61B-C00C-64D3-98D6-9A6138842B9C}"/>
              </a:ext>
            </a:extLst>
          </p:cNvPr>
          <p:cNvSpPr>
            <a:spLocks noGrp="1"/>
          </p:cNvSpPr>
          <p:nvPr>
            <p:ph type="body" idx="1"/>
          </p:nvPr>
        </p:nvSpPr>
        <p:spPr>
          <a:xfrm>
            <a:off x="311699" y="1152475"/>
            <a:ext cx="4940785" cy="3416400"/>
          </a:xfrm>
        </p:spPr>
        <p:txBody>
          <a:bodyPr>
            <a:normAutofit/>
          </a:bodyPr>
          <a:lstStyle/>
          <a:p>
            <a:pPr algn="l" fontAlgn="auto"/>
            <a:r>
              <a:rPr lang="en-US" sz="1700" b="0" i="0" dirty="0">
                <a:effectLst/>
                <a:latin typeface="+mj-lt"/>
              </a:rPr>
              <a:t>The United States has, against the common perception, the broadest wine variety and the highest number of excellences.</a:t>
            </a:r>
          </a:p>
          <a:p>
            <a:pPr algn="l" fontAlgn="auto"/>
            <a:r>
              <a:rPr lang="en-US" sz="1700" b="0" i="0" dirty="0">
                <a:effectLst/>
                <a:latin typeface="+mj-lt"/>
              </a:rPr>
              <a:t>Excluding the most expensive wines, the average price of a wine bottle is €27.</a:t>
            </a:r>
          </a:p>
          <a:p>
            <a:pPr algn="l" fontAlgn="auto"/>
            <a:r>
              <a:rPr lang="en-US" sz="1700" b="0" i="0" dirty="0">
                <a:effectLst/>
                <a:latin typeface="+mj-lt"/>
              </a:rPr>
              <a:t>There is only a moderate correlation between wine quality and price.</a:t>
            </a:r>
          </a:p>
          <a:p>
            <a:pPr algn="l" fontAlgn="auto"/>
            <a:r>
              <a:rPr lang="en-US" sz="1700" b="0" i="0" dirty="0">
                <a:effectLst/>
                <a:latin typeface="+mj-lt"/>
              </a:rPr>
              <a:t>The most expensive wines are French.</a:t>
            </a:r>
          </a:p>
          <a:p>
            <a:pPr algn="l" fontAlgn="auto"/>
            <a:r>
              <a:rPr lang="en-US" sz="1700" b="0" i="0" dirty="0">
                <a:effectLst/>
                <a:latin typeface="+mj-lt"/>
              </a:rPr>
              <a:t>The most common wine is Pinot Noir.</a:t>
            </a:r>
          </a:p>
        </p:txBody>
      </p:sp>
      <p:pic>
        <p:nvPicPr>
          <p:cNvPr id="4" name="Google Shape;120;p26">
            <a:extLst>
              <a:ext uri="{FF2B5EF4-FFF2-40B4-BE49-F238E27FC236}">
                <a16:creationId xmlns:a16="http://schemas.microsoft.com/office/drawing/2014/main" id="{E9F540B2-EB57-B6D0-7256-2514D4951E2B}"/>
              </a:ext>
            </a:extLst>
          </p:cNvPr>
          <p:cNvPicPr preferRelativeResize="0"/>
          <p:nvPr/>
        </p:nvPicPr>
        <p:blipFill rotWithShape="1">
          <a:blip r:embed="rId2">
            <a:alphaModFix/>
          </a:blip>
          <a:srcRect l="17724" r="19132"/>
          <a:stretch/>
        </p:blipFill>
        <p:spPr>
          <a:xfrm>
            <a:off x="5354775" y="737400"/>
            <a:ext cx="969147" cy="2012175"/>
          </a:xfrm>
          <a:prstGeom prst="rect">
            <a:avLst/>
          </a:prstGeom>
          <a:noFill/>
          <a:ln>
            <a:noFill/>
          </a:ln>
        </p:spPr>
      </p:pic>
      <p:pic>
        <p:nvPicPr>
          <p:cNvPr id="5" name="Google Shape;121;p26">
            <a:extLst>
              <a:ext uri="{FF2B5EF4-FFF2-40B4-BE49-F238E27FC236}">
                <a16:creationId xmlns:a16="http://schemas.microsoft.com/office/drawing/2014/main" id="{9BA1A875-3F12-A2FA-76B7-793494D00A75}"/>
              </a:ext>
            </a:extLst>
          </p:cNvPr>
          <p:cNvPicPr preferRelativeResize="0"/>
          <p:nvPr/>
        </p:nvPicPr>
        <p:blipFill>
          <a:blip r:embed="rId3">
            <a:alphaModFix/>
          </a:blip>
          <a:stretch>
            <a:fillRect/>
          </a:stretch>
        </p:blipFill>
        <p:spPr>
          <a:xfrm>
            <a:off x="5882815" y="2182661"/>
            <a:ext cx="2358487" cy="1837553"/>
          </a:xfrm>
          <a:prstGeom prst="rect">
            <a:avLst/>
          </a:prstGeom>
          <a:noFill/>
          <a:ln>
            <a:noFill/>
          </a:ln>
        </p:spPr>
      </p:pic>
      <p:pic>
        <p:nvPicPr>
          <p:cNvPr id="6" name="Google Shape;122;p26">
            <a:extLst>
              <a:ext uri="{FF2B5EF4-FFF2-40B4-BE49-F238E27FC236}">
                <a16:creationId xmlns:a16="http://schemas.microsoft.com/office/drawing/2014/main" id="{01CD591D-C5A2-518A-6AD1-4392B6DD0BF3}"/>
              </a:ext>
            </a:extLst>
          </p:cNvPr>
          <p:cNvPicPr preferRelativeResize="0"/>
          <p:nvPr/>
        </p:nvPicPr>
        <p:blipFill>
          <a:blip r:embed="rId4">
            <a:alphaModFix/>
          </a:blip>
          <a:stretch>
            <a:fillRect/>
          </a:stretch>
        </p:blipFill>
        <p:spPr>
          <a:xfrm>
            <a:off x="7424013" y="3288668"/>
            <a:ext cx="1112587" cy="1733658"/>
          </a:xfrm>
          <a:prstGeom prst="rect">
            <a:avLst/>
          </a:prstGeom>
          <a:noFill/>
          <a:ln>
            <a:noFill/>
          </a:ln>
        </p:spPr>
      </p:pic>
    </p:spTree>
    <p:extLst>
      <p:ext uri="{BB962C8B-B14F-4D97-AF65-F5344CB8AC3E}">
        <p14:creationId xmlns:p14="http://schemas.microsoft.com/office/powerpoint/2010/main" val="29862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741B47"/>
            </a:gs>
            <a:gs pos="20000">
              <a:srgbClr val="70476F"/>
            </a:gs>
            <a:gs pos="100000">
              <a:srgbClr val="000000"/>
            </a:gs>
          </a:gsLst>
          <a:lin ang="10800025" scaled="0"/>
        </a:gradFill>
        <a:effectLst/>
      </p:bgPr>
    </p:bg>
    <p:spTree>
      <p:nvGrpSpPr>
        <p:cNvPr id="1" name="Shape 344"/>
        <p:cNvGrpSpPr/>
        <p:nvPr/>
      </p:nvGrpSpPr>
      <p:grpSpPr>
        <a:xfrm>
          <a:off x="0" y="0"/>
          <a:ext cx="0" cy="0"/>
          <a:chOff x="0" y="0"/>
          <a:chExt cx="0" cy="0"/>
        </a:xfrm>
      </p:grpSpPr>
      <p:sp>
        <p:nvSpPr>
          <p:cNvPr id="345" name="Google Shape;345;p5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BFBFB"/>
                </a:solidFill>
                <a:latin typeface="Oswald"/>
                <a:ea typeface="Oswald"/>
                <a:cs typeface="Oswald"/>
                <a:sym typeface="Oswald"/>
              </a:rPr>
              <a:t>Creation of the Catalogue</a:t>
            </a:r>
            <a:endParaRPr dirty="0">
              <a:solidFill>
                <a:srgbClr val="FBFBFB"/>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Catalogue creation</a:t>
            </a:r>
            <a:endParaRPr dirty="0"/>
          </a:p>
        </p:txBody>
      </p:sp>
      <p:sp>
        <p:nvSpPr>
          <p:cNvPr id="351" name="Google Shape;351;p57"/>
          <p:cNvSpPr txBox="1">
            <a:spLocks noGrp="1"/>
          </p:cNvSpPr>
          <p:nvPr>
            <p:ph type="body" idx="1"/>
          </p:nvPr>
        </p:nvSpPr>
        <p:spPr>
          <a:xfrm>
            <a:off x="428005" y="1152475"/>
            <a:ext cx="3934200" cy="3416400"/>
          </a:xfrm>
          <a:prstGeom prst="rect">
            <a:avLst/>
          </a:prstGeom>
        </p:spPr>
        <p:txBody>
          <a:bodyPr spcFirstLastPara="1" wrap="square" lIns="91425" tIns="91425" rIns="91425" bIns="91425" anchor="t" anchorCtr="0">
            <a:normAutofit/>
          </a:bodyPr>
          <a:lstStyle/>
          <a:p>
            <a:pPr marL="0" lvl="0" indent="0">
              <a:buNone/>
            </a:pPr>
            <a:r>
              <a:rPr lang="en-US" dirty="0"/>
              <a:t>Based on the analysis, I created the catalogue by selecting the top 50 wines with the highest quality priced within €100. </a:t>
            </a:r>
          </a:p>
          <a:p>
            <a:pPr marL="0" lvl="0" indent="0">
              <a:buNone/>
            </a:pPr>
            <a:endParaRPr lang="en-US" dirty="0"/>
          </a:p>
          <a:p>
            <a:pPr marL="0" lvl="0" indent="0">
              <a:buNone/>
            </a:pPr>
            <a:r>
              <a:rPr lang="en-US" dirty="0"/>
              <a:t>The chosen strategy aims to combine high-quality wines at prices in line with the purchasing power of a large portion of potential customers. </a:t>
            </a:r>
          </a:p>
          <a:p>
            <a:pPr marL="0" lvl="0" indent="0">
              <a:buNone/>
            </a:pPr>
            <a:endParaRPr lang="en-US" dirty="0"/>
          </a:p>
          <a:p>
            <a:pPr marL="0" lvl="0" indent="0">
              <a:buNone/>
            </a:pPr>
            <a:r>
              <a:rPr lang="en" dirty="0"/>
              <a:t>The catalogue can be viewed on my </a:t>
            </a:r>
            <a:r>
              <a:rPr lang="en" u="sng" dirty="0">
                <a:solidFill>
                  <a:schemeClr val="hlink"/>
                </a:solidFill>
                <a:hlinkClick r:id="rId3"/>
              </a:rPr>
              <a:t>Github repository </a:t>
            </a:r>
            <a:r>
              <a:rPr lang="en" dirty="0"/>
              <a:t>.</a:t>
            </a:r>
            <a:endParaRPr dirty="0"/>
          </a:p>
        </p:txBody>
      </p:sp>
      <p:pic>
        <p:nvPicPr>
          <p:cNvPr id="352" name="Google Shape;352;p57"/>
          <p:cNvPicPr preferRelativeResize="0"/>
          <p:nvPr/>
        </p:nvPicPr>
        <p:blipFill>
          <a:blip r:embed="rId4">
            <a:alphaModFix/>
          </a:blip>
          <a:stretch>
            <a:fillRect/>
          </a:stretch>
        </p:blipFill>
        <p:spPr>
          <a:xfrm>
            <a:off x="4778875" y="950188"/>
            <a:ext cx="3820975" cy="3820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741B47"/>
            </a:gs>
            <a:gs pos="20000">
              <a:srgbClr val="70476F"/>
            </a:gs>
            <a:gs pos="100000">
              <a:srgbClr val="000000"/>
            </a:gs>
          </a:gsLst>
          <a:lin ang="10800025" scaled="0"/>
        </a:gradFill>
        <a:effectLst/>
      </p:bgPr>
    </p:bg>
    <p:spTree>
      <p:nvGrpSpPr>
        <p:cNvPr id="1" name="Shape 140"/>
        <p:cNvGrpSpPr/>
        <p:nvPr/>
      </p:nvGrpSpPr>
      <p:grpSpPr>
        <a:xfrm>
          <a:off x="0" y="0"/>
          <a:ext cx="0" cy="0"/>
          <a:chOff x="0" y="0"/>
          <a:chExt cx="0" cy="0"/>
        </a:xfrm>
      </p:grpSpPr>
      <p:sp>
        <p:nvSpPr>
          <p:cNvPr id="141" name="Google Shape;141;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rgbClr val="FBFBFB"/>
                </a:solidFill>
                <a:latin typeface="Oswald"/>
                <a:ea typeface="Oswald"/>
                <a:cs typeface="Oswald"/>
                <a:sym typeface="Oswald"/>
              </a:rPr>
              <a:t>Data Cleaning</a:t>
            </a:r>
            <a:endParaRPr>
              <a:solidFill>
                <a:srgbClr val="FBFBFB"/>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Study of the dataset - head method</a:t>
            </a:r>
            <a:endParaRPr/>
          </a:p>
        </p:txBody>
      </p:sp>
      <p:pic>
        <p:nvPicPr>
          <p:cNvPr id="147" name="Google Shape;147;p29"/>
          <p:cNvPicPr preferRelativeResize="0"/>
          <p:nvPr/>
        </p:nvPicPr>
        <p:blipFill>
          <a:blip r:embed="rId3">
            <a:alphaModFix/>
          </a:blip>
          <a:stretch>
            <a:fillRect/>
          </a:stretch>
        </p:blipFill>
        <p:spPr>
          <a:xfrm>
            <a:off x="1232550" y="1465200"/>
            <a:ext cx="7225651" cy="3602100"/>
          </a:xfrm>
          <a:prstGeom prst="rect">
            <a:avLst/>
          </a:prstGeom>
          <a:noFill/>
          <a:ln>
            <a:noFill/>
          </a:ln>
        </p:spPr>
      </p:pic>
      <p:pic>
        <p:nvPicPr>
          <p:cNvPr id="148" name="Google Shape;148;p29"/>
          <p:cNvPicPr preferRelativeResize="0"/>
          <p:nvPr/>
        </p:nvPicPr>
        <p:blipFill rotWithShape="1">
          <a:blip r:embed="rId4">
            <a:alphaModFix/>
          </a:blip>
          <a:srcRect r="20979"/>
          <a:stretch/>
        </p:blipFill>
        <p:spPr>
          <a:xfrm>
            <a:off x="1232550" y="941525"/>
            <a:ext cx="7225650" cy="492800"/>
          </a:xfrm>
          <a:prstGeom prst="rect">
            <a:avLst/>
          </a:prstGeom>
          <a:noFill/>
          <a:ln>
            <a:noFill/>
          </a:ln>
        </p:spPr>
      </p:pic>
      <p:pic>
        <p:nvPicPr>
          <p:cNvPr id="149" name="Google Shape;149;p29"/>
          <p:cNvPicPr preferRelativeResize="0"/>
          <p:nvPr/>
        </p:nvPicPr>
        <p:blipFill>
          <a:blip r:embed="rId5">
            <a:alphaModFix/>
          </a:blip>
          <a:stretch>
            <a:fillRect/>
          </a:stretch>
        </p:blipFill>
        <p:spPr>
          <a:xfrm>
            <a:off x="1270650" y="1727175"/>
            <a:ext cx="253825" cy="33068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0"/>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Data Cleaning first requires understanding the content of the field under study.</a:t>
            </a:r>
            <a:endParaRPr dirty="0"/>
          </a:p>
          <a:p>
            <a:pPr marL="0" lvl="0" indent="0">
              <a:spcBef>
                <a:spcPts val="1200"/>
              </a:spcBef>
              <a:spcAft>
                <a:spcPts val="1200"/>
              </a:spcAft>
              <a:buNone/>
            </a:pPr>
            <a:r>
              <a:rPr lang="en-US" dirty="0"/>
              <a:t>You can observe the presence of redundant columns (</a:t>
            </a:r>
            <a:r>
              <a:rPr lang="en-US" i="1" dirty="0"/>
              <a:t>Unnamed: 0, region_2</a:t>
            </a:r>
            <a:r>
              <a:rPr lang="en-US" dirty="0"/>
              <a:t>) or non-essential columns for catalogue purposes </a:t>
            </a:r>
            <a:r>
              <a:rPr lang="en-US" i="1" dirty="0"/>
              <a:t>(</a:t>
            </a:r>
            <a:r>
              <a:rPr lang="en-US" i="1" dirty="0" err="1"/>
              <a:t>taster_name</a:t>
            </a:r>
            <a:r>
              <a:rPr lang="en-US" i="1" dirty="0"/>
              <a:t>, </a:t>
            </a:r>
            <a:r>
              <a:rPr lang="en-US" i="1" dirty="0" err="1"/>
              <a:t>taster_twitter_handle</a:t>
            </a:r>
            <a:r>
              <a:rPr lang="en-US" i="1" dirty="0"/>
              <a:t>), </a:t>
            </a:r>
            <a:r>
              <a:rPr lang="en-US" dirty="0"/>
              <a:t>along with null values in the price field, which is fundamental for creating the catalogue.</a:t>
            </a:r>
            <a:endParaRPr dirty="0"/>
          </a:p>
        </p:txBody>
      </p:sp>
      <p:pic>
        <p:nvPicPr>
          <p:cNvPr id="155" name="Google Shape;155;p30"/>
          <p:cNvPicPr preferRelativeResize="0"/>
          <p:nvPr/>
        </p:nvPicPr>
        <p:blipFill>
          <a:blip r:embed="rId3">
            <a:alphaModFix/>
          </a:blip>
          <a:stretch>
            <a:fillRect/>
          </a:stretch>
        </p:blipFill>
        <p:spPr>
          <a:xfrm>
            <a:off x="4479850" y="1609675"/>
            <a:ext cx="4278349" cy="2151850"/>
          </a:xfrm>
          <a:prstGeom prst="rect">
            <a:avLst/>
          </a:prstGeom>
          <a:noFill/>
          <a:ln>
            <a:noFill/>
          </a:ln>
        </p:spPr>
      </p:pic>
      <p:pic>
        <p:nvPicPr>
          <p:cNvPr id="156" name="Google Shape;156;p30"/>
          <p:cNvPicPr preferRelativeResize="0"/>
          <p:nvPr/>
        </p:nvPicPr>
        <p:blipFill>
          <a:blip r:embed="rId4">
            <a:alphaModFix/>
          </a:blip>
          <a:stretch>
            <a:fillRect/>
          </a:stretch>
        </p:blipFill>
        <p:spPr>
          <a:xfrm>
            <a:off x="4502409" y="1766176"/>
            <a:ext cx="150291" cy="1975442"/>
          </a:xfrm>
          <a:prstGeom prst="rect">
            <a:avLst/>
          </a:prstGeom>
          <a:noFill/>
          <a:ln>
            <a:noFill/>
          </a:ln>
        </p:spPr>
      </p:pic>
      <p:sp>
        <p:nvSpPr>
          <p:cNvPr id="157" name="Google Shape;157;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Study of the dataset - head method</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Study of the dataset - info method</a:t>
            </a:r>
            <a:endParaRPr/>
          </a:p>
        </p:txBody>
      </p:sp>
      <p:sp>
        <p:nvSpPr>
          <p:cNvPr id="163" name="Google Shape;163;p31"/>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t>The info method returns a list of field labels, which integrates with the observation that can be made by the head method.</a:t>
            </a:r>
          </a:p>
          <a:p>
            <a:pPr marL="0" lvl="0" indent="0" algn="just" rtl="0">
              <a:spcBef>
                <a:spcPts val="0"/>
              </a:spcBef>
              <a:spcAft>
                <a:spcPts val="0"/>
              </a:spcAft>
              <a:buNone/>
            </a:pPr>
            <a:endParaRPr dirty="0"/>
          </a:p>
          <a:p>
            <a:pPr marL="0" lvl="0" indent="0" algn="just" rtl="0">
              <a:spcBef>
                <a:spcPts val="1200"/>
              </a:spcBef>
              <a:spcAft>
                <a:spcPts val="1200"/>
              </a:spcAft>
              <a:buNone/>
            </a:pPr>
            <a:r>
              <a:rPr lang="en" dirty="0"/>
              <a:t>You can observe that the 129,971 rows have empty fields which percentage can be calculated.</a:t>
            </a:r>
            <a:endParaRPr dirty="0"/>
          </a:p>
        </p:txBody>
      </p:sp>
      <p:pic>
        <p:nvPicPr>
          <p:cNvPr id="164" name="Google Shape;164;p31"/>
          <p:cNvPicPr preferRelativeResize="0"/>
          <p:nvPr/>
        </p:nvPicPr>
        <p:blipFill>
          <a:blip r:embed="rId3">
            <a:alphaModFix/>
          </a:blip>
          <a:stretch>
            <a:fillRect/>
          </a:stretch>
        </p:blipFill>
        <p:spPr>
          <a:xfrm>
            <a:off x="4401878" y="1286540"/>
            <a:ext cx="3824511" cy="37045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Study of the dataset - percentage of null values</a:t>
            </a:r>
            <a:endParaRPr dirty="0"/>
          </a:p>
        </p:txBody>
      </p:sp>
      <p:sp>
        <p:nvSpPr>
          <p:cNvPr id="170" name="Google Shape;170;p32"/>
          <p:cNvSpPr txBox="1">
            <a:spLocks noGrp="1"/>
          </p:cNvSpPr>
          <p:nvPr>
            <p:ph type="body" idx="1"/>
          </p:nvPr>
        </p:nvSpPr>
        <p:spPr>
          <a:xfrm>
            <a:off x="311700" y="1152474"/>
            <a:ext cx="3934200" cy="3933876"/>
          </a:xfrm>
          <a:prstGeom prst="rect">
            <a:avLst/>
          </a:prstGeom>
        </p:spPr>
        <p:txBody>
          <a:bodyPr spcFirstLastPara="1" wrap="square" lIns="91425" tIns="91425" rIns="91425" bIns="91425" anchor="t" anchorCtr="0">
            <a:normAutofit fontScale="92500"/>
          </a:bodyPr>
          <a:lstStyle/>
          <a:p>
            <a:pPr marL="0" lvl="0" indent="0" algn="just" rtl="0">
              <a:spcBef>
                <a:spcPts val="0"/>
              </a:spcBef>
              <a:spcAft>
                <a:spcPts val="0"/>
              </a:spcAft>
              <a:buNone/>
            </a:pPr>
            <a:r>
              <a:rPr lang="en" dirty="0"/>
              <a:t>Since the </a:t>
            </a:r>
            <a:r>
              <a:rPr lang="en" i="1" dirty="0"/>
              <a:t>country </a:t>
            </a:r>
            <a:r>
              <a:rPr lang="en" dirty="0"/>
              <a:t>and </a:t>
            </a:r>
            <a:r>
              <a:rPr lang="en" i="1" dirty="0"/>
              <a:t>price </a:t>
            </a:r>
            <a:r>
              <a:rPr lang="en" dirty="0"/>
              <a:t>fields</a:t>
            </a:r>
            <a:r>
              <a:rPr lang="en" i="1" dirty="0"/>
              <a:t> </a:t>
            </a:r>
            <a:r>
              <a:rPr lang="en" dirty="0"/>
              <a:t>are fundamental for creating a catalogue, all records without these fields must be deleted.</a:t>
            </a:r>
            <a:endParaRPr dirty="0"/>
          </a:p>
          <a:p>
            <a:pPr marL="0" lvl="0" indent="0">
              <a:spcBef>
                <a:spcPts val="1200"/>
              </a:spcBef>
              <a:buNone/>
            </a:pPr>
            <a:r>
              <a:rPr lang="en-US" dirty="0"/>
              <a:t>The </a:t>
            </a:r>
            <a:r>
              <a:rPr lang="en-US" i="1" dirty="0"/>
              <a:t>designation</a:t>
            </a:r>
            <a:r>
              <a:rPr lang="en-US" dirty="0"/>
              <a:t> field represents the commercial name of the wines, while the </a:t>
            </a:r>
            <a:r>
              <a:rPr lang="en-US" i="1" dirty="0"/>
              <a:t>title</a:t>
            </a:r>
            <a:r>
              <a:rPr lang="en-US" dirty="0"/>
              <a:t> field is a combination of </a:t>
            </a:r>
            <a:r>
              <a:rPr lang="en-US" i="1" dirty="0"/>
              <a:t>winery</a:t>
            </a:r>
            <a:r>
              <a:rPr lang="en-US" dirty="0"/>
              <a:t> + </a:t>
            </a:r>
            <a:r>
              <a:rPr lang="en-US" i="1" dirty="0"/>
              <a:t>year</a:t>
            </a:r>
            <a:r>
              <a:rPr lang="en-US" dirty="0"/>
              <a:t> + </a:t>
            </a:r>
            <a:r>
              <a:rPr lang="en-US" i="1" dirty="0"/>
              <a:t>designation</a:t>
            </a:r>
            <a:r>
              <a:rPr lang="en-US" dirty="0"/>
              <a:t> + </a:t>
            </a:r>
            <a:r>
              <a:rPr lang="en-US" i="1" dirty="0"/>
              <a:t>region 1</a:t>
            </a:r>
            <a:r>
              <a:rPr lang="en-US" dirty="0"/>
              <a:t> or province. </a:t>
            </a:r>
          </a:p>
          <a:p>
            <a:pPr marL="0" lvl="0" indent="0" algn="just" rtl="0">
              <a:spcBef>
                <a:spcPts val="1200"/>
              </a:spcBef>
              <a:spcAft>
                <a:spcPts val="1200"/>
              </a:spcAft>
              <a:buNone/>
            </a:pPr>
            <a:r>
              <a:rPr lang="en" dirty="0"/>
              <a:t>To avoid redundancy and maintain consistency, I will try to extract the missing </a:t>
            </a:r>
            <a:r>
              <a:rPr lang="en" i="1" dirty="0"/>
              <a:t>designation </a:t>
            </a:r>
            <a:r>
              <a:rPr lang="en" dirty="0"/>
              <a:t>values</a:t>
            </a:r>
            <a:r>
              <a:rPr lang="en" i="1" dirty="0"/>
              <a:t> </a:t>
            </a:r>
            <a:r>
              <a:rPr lang="en" dirty="0"/>
              <a:t>from the </a:t>
            </a:r>
            <a:r>
              <a:rPr lang="en" i="1" dirty="0"/>
              <a:t>title </a:t>
            </a:r>
            <a:r>
              <a:rPr lang="en" dirty="0"/>
              <a:t>as well as the </a:t>
            </a:r>
            <a:r>
              <a:rPr lang="en" i="1" dirty="0"/>
              <a:t>year, </a:t>
            </a:r>
            <a:r>
              <a:rPr lang="en" dirty="0"/>
              <a:t>which I insert into a new field called </a:t>
            </a:r>
            <a:r>
              <a:rPr lang="en" i="1" dirty="0"/>
              <a:t>year</a:t>
            </a:r>
            <a:r>
              <a:rPr lang="en" dirty="0"/>
              <a:t>. </a:t>
            </a:r>
          </a:p>
          <a:p>
            <a:pPr marL="0" lvl="0" indent="0" algn="just" rtl="0">
              <a:spcBef>
                <a:spcPts val="1200"/>
              </a:spcBef>
              <a:spcAft>
                <a:spcPts val="1200"/>
              </a:spcAft>
              <a:buNone/>
            </a:pPr>
            <a:r>
              <a:rPr lang="en" dirty="0"/>
              <a:t>Finally, I will delete the </a:t>
            </a:r>
            <a:r>
              <a:rPr lang="en" i="1" dirty="0"/>
              <a:t>title </a:t>
            </a:r>
            <a:r>
              <a:rPr lang="en" dirty="0"/>
              <a:t>field.</a:t>
            </a:r>
            <a:endParaRPr dirty="0"/>
          </a:p>
        </p:txBody>
      </p:sp>
      <p:pic>
        <p:nvPicPr>
          <p:cNvPr id="171" name="Google Shape;171;p32"/>
          <p:cNvPicPr preferRelativeResize="0"/>
          <p:nvPr/>
        </p:nvPicPr>
        <p:blipFill>
          <a:blip r:embed="rId3">
            <a:alphaModFix/>
          </a:blip>
          <a:stretch>
            <a:fillRect/>
          </a:stretch>
        </p:blipFill>
        <p:spPr>
          <a:xfrm>
            <a:off x="5514500" y="2805725"/>
            <a:ext cx="2686650" cy="2280625"/>
          </a:xfrm>
          <a:prstGeom prst="rect">
            <a:avLst/>
          </a:prstGeom>
          <a:noFill/>
          <a:ln>
            <a:noFill/>
          </a:ln>
        </p:spPr>
      </p:pic>
      <p:sp>
        <p:nvSpPr>
          <p:cNvPr id="172" name="Google Shape;172;p32"/>
          <p:cNvSpPr/>
          <p:nvPr/>
        </p:nvSpPr>
        <p:spPr>
          <a:xfrm>
            <a:off x="7525625" y="3353925"/>
            <a:ext cx="948000" cy="2727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3" name="Google Shape;173;p32"/>
          <p:cNvSpPr/>
          <p:nvPr/>
        </p:nvSpPr>
        <p:spPr>
          <a:xfrm>
            <a:off x="7525625" y="4492675"/>
            <a:ext cx="948000" cy="2727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74" name="Google Shape;174;p32"/>
          <p:cNvPicPr preferRelativeResize="0"/>
          <p:nvPr/>
        </p:nvPicPr>
        <p:blipFill>
          <a:blip r:embed="rId4">
            <a:alphaModFix/>
          </a:blip>
          <a:stretch>
            <a:fillRect/>
          </a:stretch>
        </p:blipFill>
        <p:spPr>
          <a:xfrm>
            <a:off x="4890725" y="1230800"/>
            <a:ext cx="3934199" cy="136184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Extraction of the year from</a:t>
            </a:r>
            <a:r>
              <a:rPr lang="en" i="1" dirty="0"/>
              <a:t> title </a:t>
            </a:r>
            <a:endParaRPr i="1" dirty="0"/>
          </a:p>
        </p:txBody>
      </p:sp>
      <p:sp>
        <p:nvSpPr>
          <p:cNvPr id="180" name="Google Shape;180;p33"/>
          <p:cNvSpPr txBox="1">
            <a:spLocks noGrp="1"/>
          </p:cNvSpPr>
          <p:nvPr>
            <p:ph type="body" idx="1"/>
          </p:nvPr>
        </p:nvSpPr>
        <p:spPr>
          <a:xfrm>
            <a:off x="311700" y="1152475"/>
            <a:ext cx="3934200" cy="34164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dirty="0"/>
              <a:t>As I mentioned earlier, I extract the year using regular expressions and insert it into a new field called </a:t>
            </a:r>
            <a:r>
              <a:rPr lang="en" i="1" dirty="0"/>
              <a:t>year </a:t>
            </a:r>
            <a:r>
              <a:rPr lang="en" dirty="0"/>
              <a:t>.</a:t>
            </a:r>
            <a:endParaRPr dirty="0"/>
          </a:p>
        </p:txBody>
      </p:sp>
      <p:pic>
        <p:nvPicPr>
          <p:cNvPr id="181" name="Google Shape;181;p33"/>
          <p:cNvPicPr preferRelativeResize="0"/>
          <p:nvPr/>
        </p:nvPicPr>
        <p:blipFill>
          <a:blip r:embed="rId3">
            <a:alphaModFix/>
          </a:blip>
          <a:stretch>
            <a:fillRect/>
          </a:stretch>
        </p:blipFill>
        <p:spPr>
          <a:xfrm>
            <a:off x="4398300" y="1322525"/>
            <a:ext cx="4593300" cy="2091532"/>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1199</TotalTime>
  <Words>1603</Words>
  <Application>Microsoft Office PowerPoint</Application>
  <PresentationFormat>Presentazione su schermo (16:9)</PresentationFormat>
  <Paragraphs>136</Paragraphs>
  <Slides>34</Slides>
  <Notes>33</Notes>
  <HiddenSlides>0</HiddenSlides>
  <MMClips>0</MMClips>
  <ScaleCrop>false</ScaleCrop>
  <HeadingPairs>
    <vt:vector size="6" baseType="variant">
      <vt:variant>
        <vt:lpstr>Caratteri utilizzati</vt:lpstr>
      </vt:variant>
      <vt:variant>
        <vt:i4>4</vt:i4>
      </vt:variant>
      <vt:variant>
        <vt:lpstr>Tema</vt:lpstr>
      </vt:variant>
      <vt:variant>
        <vt:i4>2</vt:i4>
      </vt:variant>
      <vt:variant>
        <vt:lpstr>Titoli diapositive</vt:lpstr>
      </vt:variant>
      <vt:variant>
        <vt:i4>34</vt:i4>
      </vt:variant>
    </vt:vector>
  </HeadingPairs>
  <TitlesOfParts>
    <vt:vector size="40" baseType="lpstr">
      <vt:lpstr>Average</vt:lpstr>
      <vt:lpstr>Arial</vt:lpstr>
      <vt:lpstr>Bree Serif</vt:lpstr>
      <vt:lpstr>Oswald</vt:lpstr>
      <vt:lpstr>Simple Light</vt:lpstr>
      <vt:lpstr>Slate</vt:lpstr>
      <vt:lpstr>Python Project  with Pandas v.2   Food</vt:lpstr>
      <vt:lpstr>Introduction</vt:lpstr>
      <vt:lpstr>Introduction</vt:lpstr>
      <vt:lpstr>Data Cleaning</vt:lpstr>
      <vt:lpstr>Study of the dataset - head method</vt:lpstr>
      <vt:lpstr>Study of the dataset - head method</vt:lpstr>
      <vt:lpstr>Study of the dataset - info method</vt:lpstr>
      <vt:lpstr>Study of the dataset - percentage of null values</vt:lpstr>
      <vt:lpstr>Extraction of the year from title </vt:lpstr>
      <vt:lpstr>Retrieving missing values of designation </vt:lpstr>
      <vt:lpstr>Deleting and reordering fields</vt:lpstr>
      <vt:lpstr>Dataset after cleaning</vt:lpstr>
      <vt:lpstr>Dataset after cleaning</vt:lpstr>
      <vt:lpstr>Record with empty variety</vt:lpstr>
      <vt:lpstr>Deleting records with price  and designation nulls</vt:lpstr>
      <vt:lpstr>Dataset after cleaning is complete</vt:lpstr>
      <vt:lpstr>Description of the dataset</vt:lpstr>
      <vt:lpstr>Data Analysis and Visualisation</vt:lpstr>
      <vt:lpstr>Analysis to be carried out</vt:lpstr>
      <vt:lpstr>Distribution of scores</vt:lpstr>
      <vt:lpstr>Price distribution - 1</vt:lpstr>
      <vt:lpstr>Price distribution - 2</vt:lpstr>
      <vt:lpstr>Ranking of wines by country</vt:lpstr>
      <vt:lpstr>Ranking of wine varieties by country</vt:lpstr>
      <vt:lpstr>Ranking of wines based on average scores</vt:lpstr>
      <vt:lpstr>Ranking of wines based on average price</vt:lpstr>
      <vt:lpstr>Price-quality correlation</vt:lpstr>
      <vt:lpstr>Ranking of the most expensive wines</vt:lpstr>
      <vt:lpstr>Excellence ranking</vt:lpstr>
      <vt:lpstr>Ranking of wines by variety</vt:lpstr>
      <vt:lpstr>Ranking of wine varieties by country</vt:lpstr>
      <vt:lpstr>Key findings</vt:lpstr>
      <vt:lpstr>Creation of the Catalogue</vt:lpstr>
      <vt:lpstr>Catalogue creation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project with Pandas - Food</dc:title>
  <dc:creator>UniqueChamp</dc:creator>
  <cp:lastModifiedBy>Mirko Rossi</cp:lastModifiedBy>
  <cp:revision>21</cp:revision>
  <dcterms:modified xsi:type="dcterms:W3CDTF">2023-12-01T10:36:08Z</dcterms:modified>
</cp:coreProperties>
</file>